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6D42A48-7C9E-4207-9014-61A6C7FE7B9D}" type="slidenum">
              <a:t>‹#›</a:t>
            </a:fld>
            <a:endParaRPr lang="en-US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64838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532F0AD-7AB0-4991-A611-D1E055FA4486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3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6A8E033-2D0E-4084-B1B7-7D3F51EC0EFE}" type="slidenum">
              <a:t>1</a:t>
            </a:fld>
            <a:endParaRPr lang="en-US" dirty="0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EF59B0E-0987-43F1-B5B5-E25A0A1B4DCB}" type="slidenum">
              <a:t>2</a:t>
            </a:fld>
            <a:endParaRPr lang="en-US" dirty="0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6E94DBB-693F-49F5-BA14-325C6BF1AF8B}" type="slidenum">
              <a:t>3</a:t>
            </a:fld>
            <a:endParaRPr lang="en-US" dirty="0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3BE8026-0A3F-4A1E-9853-9DF74C3A7E3A}" type="slidenum">
              <a:t>4</a:t>
            </a:fld>
            <a:endParaRPr lang="en-US" dirty="0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C0A0A1C-939D-4C36-BC7A-09112A22CED0}" type="slidenum">
              <a:t>5</a:t>
            </a:fld>
            <a:endParaRPr lang="en-US" dirty="0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993AB9C-FE60-4B2A-A87B-9F622DD206AF}" type="slidenum">
              <a:t>6</a:t>
            </a:fld>
            <a:endParaRPr lang="en-US" dirty="0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423FCF7-7606-43FD-A005-DA0658902D29}" type="slidenum">
              <a:t>7</a:t>
            </a:fld>
            <a:endParaRPr lang="en-US" dirty="0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D81541D-AD78-4A18-A150-D3E516AB0596}" type="slidenum">
              <a:t>8</a:t>
            </a:fld>
            <a:endParaRPr lang="en-US" dirty="0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3BC6AA-9204-47CB-AFBD-3C513C37C5DB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B47D4A-039E-455B-B7FB-5C072F79DCB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05E30B-6D90-4B60-92EB-DDCFB7F2E87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6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9A1C1B-681C-41CB-A665-8F9DA1A38D0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5F787B-D816-4277-A280-8FF46074CB3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14357D-9E0A-456F-A6D2-BCF6D4D79542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EA4D2C-A3B0-4B12-8D39-905FF99D1B90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E11093-DDE4-458E-9F40-938A0CB177A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3BAFE1-7241-44A1-9951-33E07DC6979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3C683A-4B86-4F7D-8DC6-C759512FCA6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EB5799-9953-494B-B9B0-50149EAF672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72515EA-A0C3-405E-98E6-500BBA405F7B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4120"/>
            <a:ext cx="1014984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24120"/>
            <a:ext cx="8595360" cy="18961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ctr" hangingPunct="0">
              <a:buNone/>
              <a:tabLst/>
            </a:pPr>
            <a:r>
              <a:rPr lang="uk-UA" sz="4000" b="1" i="1" u="none" strike="noStrike" kern="1200" cap="none" dirty="0" smtClean="0">
                <a:ln>
                  <a:noFill/>
                </a:ln>
                <a:solidFill>
                  <a:srgbClr val="F10D0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rPr>
              <a:t>Вплив автотранспорту на якість атмосферного </a:t>
            </a:r>
            <a:r>
              <a:rPr lang="uk-UA" sz="4000" b="1" i="1" u="none" strike="noStrike" kern="1200" cap="none" dirty="0" smtClean="0">
                <a:ln>
                  <a:noFill/>
                </a:ln>
                <a:solidFill>
                  <a:srgbClr val="F10D0C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Mangal" pitchFamily="2"/>
              </a:rPr>
              <a:t>повітря</a:t>
            </a:r>
          </a:p>
          <a:p>
            <a:pPr marL="0" marR="0" lvl="0" indent="0" algn="ctr" hangingPunct="0">
              <a:buNone/>
              <a:tabLst/>
            </a:pPr>
            <a:endParaRPr lang="en-US" sz="4000" b="1" i="0" u="none" strike="noStrike" kern="1200" cap="none" dirty="0">
              <a:ln>
                <a:noFill/>
              </a:ln>
              <a:solidFill>
                <a:srgbClr val="F10D0C"/>
              </a:solidFill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215920" y="-91440"/>
            <a:ext cx="1933920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5760" y="1645920"/>
            <a:ext cx="9225720" cy="389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412480" y="0"/>
            <a:ext cx="1667519" cy="946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65760" y="250410"/>
            <a:ext cx="9008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2000" b="1" i="1" dirty="0">
                <a:solidFill>
                  <a:srgbClr val="C9211E"/>
                </a:solidFill>
                <a:latin typeface="Liberation Sans" pitchFamily="18"/>
                <a:ea typeface="Microsoft YaHei" pitchFamily="2"/>
                <a:cs typeface="Mangal" pitchFamily="2"/>
              </a:rPr>
              <a:t>За даними міжнародних </a:t>
            </a:r>
            <a:r>
              <a:rPr lang="en-US" sz="2000" b="1" i="1" dirty="0" smtClean="0">
                <a:solidFill>
                  <a:srgbClr val="C9211E"/>
                </a:solidFill>
                <a:latin typeface="Liberation Sans" pitchFamily="18"/>
                <a:ea typeface="Microsoft YaHei" pitchFamily="2"/>
                <a:cs typeface="Mangal" pitchFamily="2"/>
              </a:rPr>
              <a:t>досліджень </a:t>
            </a:r>
            <a:r>
              <a:rPr lang="en-US" sz="2000" b="1" i="1" dirty="0">
                <a:solidFill>
                  <a:srgbClr val="C9211E"/>
                </a:solidFill>
                <a:latin typeface="Liberation Sans" pitchFamily="18"/>
                <a:ea typeface="Microsoft YaHei" pitchFamily="2"/>
                <a:cs typeface="Mangal" pitchFamily="2"/>
              </a:rPr>
              <a:t>до 70% шкідливих викидів у </a:t>
            </a:r>
            <a:endParaRPr lang="uk-UA" sz="2000" b="1" i="1" dirty="0" smtClean="0">
              <a:solidFill>
                <a:srgbClr val="C9211E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hangingPunct="0"/>
            <a:r>
              <a:rPr lang="ru-RU" sz="2000" b="1" i="1" dirty="0">
                <a:solidFill>
                  <a:srgbClr val="C9211E"/>
                </a:solidFill>
                <a:latin typeface="Liberation Sans" pitchFamily="18"/>
                <a:ea typeface="Microsoft YaHei" pitchFamily="2"/>
                <a:cs typeface="Mangal" pitchFamily="2"/>
              </a:rPr>
              <a:t>м</a:t>
            </a:r>
            <a:r>
              <a:rPr lang="en-US" sz="2000" b="1" i="1" dirty="0" smtClean="0">
                <a:solidFill>
                  <a:srgbClr val="C9211E"/>
                </a:solidFill>
                <a:latin typeface="Liberation Sans" pitchFamily="18"/>
                <a:ea typeface="Microsoft YaHei" pitchFamily="2"/>
                <a:cs typeface="Mangal" pitchFamily="2"/>
              </a:rPr>
              <a:t>істах</a:t>
            </a:r>
            <a:r>
              <a:rPr lang="uk-UA" sz="2000" b="1" i="1" dirty="0" smtClean="0">
                <a:solidFill>
                  <a:srgbClr val="C9211E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2000" b="1" i="1" dirty="0" smtClean="0">
                <a:solidFill>
                  <a:srgbClr val="C9211E"/>
                </a:solidFill>
                <a:latin typeface="Liberation Sans" pitchFamily="18"/>
                <a:ea typeface="Microsoft YaHei" pitchFamily="2"/>
                <a:cs typeface="Mangal" pitchFamily="2"/>
              </a:rPr>
              <a:t>припадає </a:t>
            </a:r>
            <a:r>
              <a:rPr lang="en-US" sz="2000" b="1" i="1" dirty="0">
                <a:solidFill>
                  <a:srgbClr val="C9211E"/>
                </a:solidFill>
                <a:latin typeface="Liberation Sans" pitchFamily="18"/>
                <a:ea typeface="Microsoft YaHei" pitchFamily="2"/>
                <a:cs typeface="Mangal" pitchFamily="2"/>
              </a:rPr>
              <a:t>на транспортні засоби.</a:t>
            </a:r>
          </a:p>
          <a:p>
            <a:pPr lvl="0" hangingPunct="0"/>
            <a:r>
              <a:rPr lang="en-US" sz="2000" b="1" i="1" dirty="0" smtClean="0">
                <a:solidFill>
                  <a:srgbClr val="C9211E"/>
                </a:solidFill>
                <a:latin typeface="Liberation Sans" pitchFamily="18"/>
                <a:ea typeface="Microsoft YaHei" pitchFamily="2"/>
                <a:cs typeface="Mangal" pitchFamily="2"/>
              </a:rPr>
              <a:t>Автотранспорт </a:t>
            </a:r>
            <a:r>
              <a:rPr lang="en-US" sz="2000" b="1" i="1" dirty="0">
                <a:solidFill>
                  <a:srgbClr val="C9211E"/>
                </a:solidFill>
                <a:latin typeface="Liberation Sans" pitchFamily="18"/>
                <a:ea typeface="Microsoft YaHei" pitchFamily="2"/>
                <a:cs typeface="Mangal" pitchFamily="2"/>
              </a:rPr>
              <a:t>є одним із найбільших джерел забруднення атмосфери.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-182880" y="0"/>
            <a:ext cx="9784080" cy="1174680"/>
          </a:xfrm>
        </p:spPr>
        <p:txBody>
          <a:bodyPr/>
          <a:lstStyle/>
          <a:p>
            <a:pPr lvl="0"/>
            <a:r>
              <a:rPr lang="en-US" sz="3600" b="1" i="1" dirty="0">
                <a:solidFill>
                  <a:srgbClr val="C9211E"/>
                </a:solidFill>
                <a:latin typeface="Liberation Sans"/>
              </a:rPr>
              <a:t>Основні забруднювачі, які викидає автотранспорт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99497" y="1394100"/>
            <a:ext cx="1295382" cy="95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499497" y="2349496"/>
            <a:ext cx="1370339" cy="150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0398" y="3823538"/>
            <a:ext cx="1981181" cy="126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655269" y="3932845"/>
            <a:ext cx="1145191" cy="155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412480" y="360"/>
            <a:ext cx="1667519" cy="94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70579" y="1210346"/>
            <a:ext cx="1860821" cy="12422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91049" y="1258860"/>
            <a:ext cx="77879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uk-UA" b="1" i="1" dirty="0" smtClean="0">
                <a:latin typeface="Liberation Sans" pitchFamily="18"/>
                <a:ea typeface="Microsoft YaHei" pitchFamily="2"/>
                <a:cs typeface="Mangal" pitchFamily="2"/>
              </a:rPr>
              <a:t>		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1.Оксиди </a:t>
            </a:r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азоту (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NO</a:t>
            </a:r>
            <a:r>
              <a:rPr lang="uk-UA" b="1" i="1" dirty="0" smtClean="0">
                <a:latin typeface="Liberation Sans" pitchFamily="18"/>
                <a:ea typeface="Microsoft YaHei" pitchFamily="2"/>
                <a:cs typeface="Mangal" pitchFamily="2"/>
              </a:rPr>
              <a:t>2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)</a:t>
            </a:r>
            <a:endParaRPr lang="en-US" b="1" i="1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 lvl="0" hangingPunct="0"/>
            <a:r>
              <a:rPr lang="uk-UA" b="1" i="1" dirty="0" smtClean="0">
                <a:latin typeface="Liberation Sans" pitchFamily="18"/>
                <a:ea typeface="Microsoft YaHei" pitchFamily="2"/>
                <a:cs typeface="Mangal" pitchFamily="2"/>
              </a:rPr>
              <a:t>		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Утворюються </a:t>
            </a:r>
            <a:r>
              <a:rPr lang="uk-UA" b="1" i="1" dirty="0">
                <a:latin typeface="Liberation Sans" pitchFamily="18"/>
                <a:ea typeface="Microsoft YaHei" pitchFamily="2"/>
                <a:cs typeface="Mangal" pitchFamily="2"/>
              </a:rPr>
              <a:t>у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результаті 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згор</a:t>
            </a:r>
            <a:r>
              <a:rPr lang="uk-UA" b="1" i="1" dirty="0">
                <a:latin typeface="Liberation Sans" pitchFamily="18"/>
                <a:ea typeface="Microsoft YaHei" pitchFamily="2"/>
                <a:cs typeface="Mangal" pitchFamily="2"/>
              </a:rPr>
              <a:t>я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ння </a:t>
            </a:r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палива при </a:t>
            </a:r>
            <a:r>
              <a:rPr lang="uk-UA" b="1" i="1" dirty="0" smtClean="0">
                <a:latin typeface="Liberation Sans" pitchFamily="18"/>
                <a:ea typeface="Microsoft YaHei" pitchFamily="2"/>
                <a:cs typeface="Mangal" pitchFamily="2"/>
              </a:rPr>
              <a:t>			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високих</a:t>
            </a:r>
            <a:r>
              <a:rPr lang="uk-UA" b="1" i="1" dirty="0"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температурах</a:t>
            </a:r>
            <a:r>
              <a:rPr lang="uk-UA" b="1" i="1" dirty="0"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uk-UA" b="1" i="1" dirty="0" smtClean="0">
                <a:latin typeface="Liberation Sans" pitchFamily="18"/>
                <a:ea typeface="Microsoft YaHei" pitchFamily="2"/>
                <a:cs typeface="Mangal" pitchFamily="2"/>
              </a:rPr>
              <a:t>та </a:t>
            </a:r>
            <a:r>
              <a:rPr lang="uk-UA" b="1" i="1" dirty="0">
                <a:latin typeface="Liberation Sans" pitchFamily="18"/>
                <a:ea typeface="Microsoft YaHei" pitchFamily="2"/>
                <a:cs typeface="Mangal" pitchFamily="2"/>
              </a:rPr>
              <a:t>с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прияють </a:t>
            </a:r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утворенню 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смогу</a:t>
            </a:r>
            <a:r>
              <a:rPr lang="uk-UA" b="1" i="1" dirty="0" smtClean="0">
                <a:latin typeface="Liberation Sans" pitchFamily="18"/>
                <a:ea typeface="Microsoft YaHei" pitchFamily="2"/>
                <a:cs typeface="Mangal" pitchFamily="2"/>
              </a:rPr>
              <a:t>,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uk-UA" b="1" i="1" dirty="0" smtClean="0">
                <a:latin typeface="Liberation Sans" pitchFamily="18"/>
                <a:ea typeface="Microsoft YaHei" pitchFamily="2"/>
                <a:cs typeface="Mangal" pitchFamily="2"/>
              </a:rPr>
              <a:t>		 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кислотних </a:t>
            </a:r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дощів.</a:t>
            </a:r>
          </a:p>
          <a:p>
            <a:pPr lvl="0" hangingPunct="0"/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2. Вуглекислий газ (CO2)</a:t>
            </a:r>
          </a:p>
          <a:p>
            <a:pPr lvl="0" hangingPunct="0"/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Основний парниковий газ, що впливає на глобальне 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потепління.Частка </a:t>
            </a:r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автотранспорту у загальних викидах CO2 становить до 25%.</a:t>
            </a:r>
          </a:p>
          <a:p>
            <a:pPr lvl="0" hangingPunct="0"/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3. Окис вуглецю (CO)</a:t>
            </a:r>
          </a:p>
          <a:p>
            <a:pPr lvl="0" hangingPunct="0"/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Токсичний газ, що знижує здатність крові переносити кисень.</a:t>
            </a:r>
          </a:p>
          <a:p>
            <a:pPr lvl="0" hangingPunct="0"/>
            <a:r>
              <a:rPr lang="uk-UA" b="1" i="1" dirty="0" smtClean="0">
                <a:latin typeface="Liberation Sans" pitchFamily="18"/>
                <a:ea typeface="Microsoft YaHei" pitchFamily="2"/>
                <a:cs typeface="Mangal" pitchFamily="2"/>
              </a:rPr>
              <a:t>		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4</a:t>
            </a:r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. Леткі органічні сполуки (ЛОС)</a:t>
            </a:r>
          </a:p>
          <a:p>
            <a:pPr lvl="0" hangingPunct="0"/>
            <a:r>
              <a:rPr lang="uk-UA" b="1" i="1" dirty="0" smtClean="0">
                <a:latin typeface="Liberation Sans" pitchFamily="18"/>
                <a:ea typeface="Microsoft YaHei" pitchFamily="2"/>
                <a:cs typeface="Mangal" pitchFamily="2"/>
              </a:rPr>
              <a:t>		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Утворюються </a:t>
            </a:r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при неповному згорянні палива та </a:t>
            </a:r>
            <a:r>
              <a:rPr lang="uk-UA" b="1" i="1" dirty="0" smtClean="0">
                <a:latin typeface="Liberation Sans" pitchFamily="18"/>
                <a:ea typeface="Microsoft YaHei" pitchFamily="2"/>
                <a:cs typeface="Mangal" pitchFamily="2"/>
              </a:rPr>
              <a:t>			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сприяють </a:t>
            </a:r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формуванню озону на рівні земної поверхні.</a:t>
            </a:r>
          </a:p>
          <a:p>
            <a:pPr lvl="0" hangingPunct="0"/>
            <a:r>
              <a:rPr lang="uk-UA" b="1" i="1" dirty="0" smtClean="0">
                <a:latin typeface="Liberation Sans" pitchFamily="18"/>
                <a:ea typeface="Microsoft YaHei" pitchFamily="2"/>
                <a:cs typeface="Mangal" pitchFamily="2"/>
              </a:rPr>
              <a:t>		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5</a:t>
            </a:r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. Тверді частинки (PM10, PM2.5)</a:t>
            </a:r>
          </a:p>
          <a:p>
            <a:pPr lvl="0" hangingPunct="0"/>
            <a:r>
              <a:rPr lang="uk-UA" b="1" i="1" dirty="0" smtClean="0">
                <a:latin typeface="Liberation Sans" pitchFamily="18"/>
                <a:ea typeface="Microsoft YaHei" pitchFamily="2"/>
                <a:cs typeface="Mangal" pitchFamily="2"/>
              </a:rPr>
              <a:t>		</a:t>
            </a:r>
            <a:r>
              <a:rPr lang="en-US" b="1" i="1" dirty="0" smtClean="0">
                <a:latin typeface="Liberation Sans" pitchFamily="18"/>
                <a:ea typeface="Microsoft YaHei" pitchFamily="2"/>
                <a:cs typeface="Mangal" pitchFamily="2"/>
              </a:rPr>
              <a:t>Викиди </a:t>
            </a:r>
            <a:r>
              <a:rPr lang="en-US" b="1" i="1" dirty="0">
                <a:latin typeface="Liberation Sans" pitchFamily="18"/>
                <a:ea typeface="Microsoft YaHei" pitchFamily="2"/>
                <a:cs typeface="Mangal" pitchFamily="2"/>
              </a:rPr>
              <a:t>сажі, пилу та мікрочастинок, які погіршують якість повітря та негативно впливають на здоров’я людини.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2520" y="246960"/>
            <a:ext cx="8503920" cy="6998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1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Вплив на довкілля та здоров’я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80361" y="933480"/>
            <a:ext cx="4480560" cy="315395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uk-UA" b="1" dirty="0" smtClean="0">
                <a:latin typeface="Liberation Sans"/>
              </a:rPr>
              <a:t>	     </a:t>
            </a:r>
            <a:r>
              <a:rPr lang="uk-UA" b="1" u="sng" dirty="0" smtClean="0">
                <a:latin typeface="Liberation Sans"/>
              </a:rPr>
              <a:t>Д</a:t>
            </a:r>
            <a:r>
              <a:rPr lang="en-US" b="1" u="sng" dirty="0" smtClean="0">
                <a:solidFill>
                  <a:schemeClr val="tx1"/>
                </a:solidFill>
                <a:latin typeface="Liberation Sans"/>
              </a:rPr>
              <a:t>овкілля</a:t>
            </a:r>
            <a:r>
              <a:rPr lang="en-US" b="1" u="sng" dirty="0">
                <a:solidFill>
                  <a:schemeClr val="tx1"/>
                </a:solidFill>
                <a:latin typeface="Liberation Sans"/>
              </a:rPr>
              <a:t>: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solidFill>
                  <a:schemeClr val="tx1"/>
                </a:solidFill>
                <a:latin typeface="Liberation Sans"/>
              </a:rPr>
              <a:t>Руйнування озонового шару.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solidFill>
                  <a:schemeClr val="tx1"/>
                </a:solidFill>
                <a:latin typeface="Liberation Sans"/>
              </a:rPr>
              <a:t>Утворення фотохімічного смогу.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solidFill>
                  <a:schemeClr val="tx1"/>
                </a:solidFill>
                <a:latin typeface="Liberation Sans"/>
              </a:rPr>
              <a:t>Забруднення ґрунтів та водойм через осідання шкідливих речовин.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722920" y="914400"/>
            <a:ext cx="4426920" cy="3288239"/>
          </a:xfrm>
        </p:spPr>
        <p:txBody>
          <a:bodyPr>
            <a:noAutofit/>
          </a:bodyPr>
          <a:lstStyle/>
          <a:p>
            <a:pPr lvl="0"/>
            <a:r>
              <a:rPr lang="uk-UA" sz="2400" b="1" dirty="0" smtClean="0">
                <a:solidFill>
                  <a:schemeClr val="tx1"/>
                </a:solidFill>
                <a:latin typeface="Liberation Sans"/>
                <a:ea typeface="+mn-ea"/>
                <a:cs typeface="+mn-cs"/>
              </a:rPr>
              <a:t>	</a:t>
            </a:r>
            <a:r>
              <a:rPr lang="en-US" sz="2400" b="1" u="sng" dirty="0" smtClean="0">
                <a:solidFill>
                  <a:schemeClr val="tx1"/>
                </a:solidFill>
                <a:latin typeface="Liberation Sans"/>
                <a:ea typeface="+mn-ea"/>
                <a:cs typeface="+mn-cs"/>
              </a:rPr>
              <a:t>Здоров’я </a:t>
            </a:r>
            <a:r>
              <a:rPr lang="en-US" sz="2400" b="1" u="sng" dirty="0">
                <a:solidFill>
                  <a:schemeClr val="tx1"/>
                </a:solidFill>
                <a:latin typeface="Liberation Sans"/>
                <a:ea typeface="+mn-ea"/>
                <a:cs typeface="+mn-cs"/>
              </a:rPr>
              <a:t>людини: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latin typeface="Liberation Sans"/>
              </a:rPr>
              <a:t>Захворювання дихальних шляхів (астма, бронхіт</a:t>
            </a:r>
            <a:r>
              <a:rPr lang="en-US" sz="2400" dirty="0" smtClean="0">
                <a:latin typeface="Liberation Sans"/>
              </a:rPr>
              <a:t>)</a:t>
            </a:r>
            <a:r>
              <a:rPr lang="uk-UA" sz="2400" dirty="0" smtClean="0">
                <a:latin typeface="Liberation Sans"/>
              </a:rPr>
              <a:t>.</a:t>
            </a:r>
            <a:endParaRPr lang="en-US" sz="2400" dirty="0">
              <a:latin typeface="Liberation Sans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latin typeface="Liberation Sans"/>
              </a:rPr>
              <a:t>Серцево-судинні захворювання.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latin typeface="Liberation Sans"/>
              </a:rPr>
              <a:t>Онкологічні ризики через вплив </a:t>
            </a:r>
            <a:r>
              <a:rPr lang="en-US" sz="2400" dirty="0" smtClean="0">
                <a:latin typeface="Liberation Sans"/>
              </a:rPr>
              <a:t>канцерогенів</a:t>
            </a:r>
            <a:r>
              <a:rPr lang="uk-UA" sz="2400" dirty="0" smtClean="0">
                <a:latin typeface="Liberation Sans"/>
              </a:rPr>
              <a:t>.</a:t>
            </a:r>
            <a:endParaRPr lang="en-US" sz="2400" dirty="0">
              <a:latin typeface="Liberation Sa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46051" y="3909569"/>
            <a:ext cx="3566160" cy="192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412480" y="360"/>
            <a:ext cx="1667519" cy="94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18721"/>
            <a:ext cx="8138160" cy="553998"/>
          </a:xfrm>
        </p:spPr>
        <p:txBody>
          <a:bodyPr>
            <a:spAutoFit/>
          </a:bodyPr>
          <a:lstStyle/>
          <a:p>
            <a:pPr lvl="0"/>
            <a:r>
              <a:rPr lang="en-US" sz="3600" b="1" i="1" dirty="0">
                <a:solidFill>
                  <a:srgbClr val="C9211E"/>
                </a:solidFill>
                <a:latin typeface="Liberation Sans"/>
              </a:rPr>
              <a:t>Джерела викидів автотранспорту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" y="2194560"/>
            <a:ext cx="3108959" cy="19058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59880" y="2193839"/>
            <a:ext cx="4498200" cy="700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>
                <a:latin typeface="Calibri" pitchFamily="34"/>
              </a:defRPr>
            </a:pPr>
            <a:r>
              <a:rPr lang="en-US" sz="2400" b="0" i="0" u="none" strike="noStrike" kern="1200" cap="none" dirty="0" smtClean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Легкові автомобілі: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>
                <a:latin typeface="Calibri" pitchFamily="34"/>
              </a:defRPr>
            </a:pPr>
            <a:r>
              <a:rPr lang="en-US" sz="2400" b="0" i="0" u="none" strike="noStrike" kern="1200" cap="none" dirty="0" smtClean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основні джерела CO2.</a:t>
            </a:r>
            <a:endParaRPr lang="en-US" sz="2400" b="0" i="0" u="none" strike="noStrike" kern="1200" cap="none" dirty="0">
              <a:ln>
                <a:noFill/>
              </a:ln>
              <a:latin typeface="Liberation Sans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5840"/>
            <a:ext cx="3304440" cy="1097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 dirty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Вантажний транспорт: </a:t>
            </a:r>
            <a:endParaRPr lang="uk-UA" sz="2400" b="0" i="0" u="none" strike="noStrike" kern="1200" cap="none" dirty="0" smtClean="0">
              <a:ln>
                <a:noFill/>
              </a:ln>
              <a:latin typeface="Liberation Sans"/>
              <a:ea typeface="Microsoft YaHei" pitchFamily="2"/>
              <a:cs typeface="Mangal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 dirty="0" smtClean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значні </a:t>
            </a:r>
            <a:r>
              <a:rPr lang="en-US" sz="2400" b="0" i="0" u="none" strike="noStrike" kern="1200" cap="none" dirty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викиди NO2 і </a:t>
            </a:r>
            <a:endParaRPr lang="uk-UA" sz="2400" b="0" i="0" u="none" strike="noStrike" kern="1200" cap="none" dirty="0" smtClean="0">
              <a:ln>
                <a:noFill/>
              </a:ln>
              <a:latin typeface="Liberation Sans"/>
              <a:ea typeface="Microsoft YaHei" pitchFamily="2"/>
              <a:cs typeface="Mangal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 dirty="0" smtClean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твердих </a:t>
            </a:r>
            <a:r>
              <a:rPr lang="en-US" sz="2400" b="0" i="0" u="none" strike="noStrike" kern="1200" cap="none" dirty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частинок.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52259" y="2694598"/>
            <a:ext cx="3225600" cy="2150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83679" y="914400"/>
            <a:ext cx="3574079" cy="13701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 dirty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Автобуси та громадський </a:t>
            </a:r>
            <a:endParaRPr lang="uk-UA" sz="2400" b="0" i="0" u="none" strike="noStrike" kern="1200" cap="none" dirty="0" smtClean="0">
              <a:ln>
                <a:noFill/>
              </a:ln>
              <a:latin typeface="Liberation Sans"/>
              <a:ea typeface="Microsoft YaHei" pitchFamily="2"/>
              <a:cs typeface="Mangal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 dirty="0" smtClean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транспорт</a:t>
            </a:r>
            <a:r>
              <a:rPr lang="en-US" sz="2400" b="0" i="0" u="none" strike="noStrike" kern="1200" cap="none" dirty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: у великих </a:t>
            </a:r>
            <a:endParaRPr lang="uk-UA" sz="2400" b="0" i="0" u="none" strike="noStrike" kern="1200" cap="none" dirty="0" smtClean="0">
              <a:ln>
                <a:noFill/>
              </a:ln>
              <a:latin typeface="Liberation Sans"/>
              <a:ea typeface="Microsoft YaHei" pitchFamily="2"/>
              <a:cs typeface="Mangal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 dirty="0" smtClean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містах </a:t>
            </a:r>
            <a:r>
              <a:rPr lang="en-US" sz="2400" b="0" i="0" u="none" strike="noStrike" kern="1200" cap="none" dirty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сприяють </a:t>
            </a:r>
            <a:r>
              <a:rPr lang="en-US" sz="2400" b="0" i="0" u="none" strike="noStrike" kern="1200" cap="none" dirty="0" smtClean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підви</a:t>
            </a:r>
            <a:r>
              <a:rPr lang="uk-UA" sz="2400" b="0" i="0" u="none" strike="noStrike" kern="1200" cap="none" dirty="0" smtClean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-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 dirty="0" smtClean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щенній концентрації</a:t>
            </a:r>
            <a:endParaRPr lang="uk-UA" sz="2400" b="0" i="0" u="none" strike="noStrike" kern="1200" cap="none" dirty="0" smtClean="0">
              <a:ln>
                <a:noFill/>
              </a:ln>
              <a:latin typeface="Liberation Sans"/>
              <a:ea typeface="Microsoft YaHei" pitchFamily="2"/>
              <a:cs typeface="Mangal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 dirty="0" smtClean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cap="none" dirty="0">
                <a:ln>
                  <a:noFill/>
                </a:ln>
                <a:latin typeface="Liberation Sans"/>
                <a:ea typeface="Microsoft YaHei" pitchFamily="2"/>
                <a:cs typeface="Mangal" pitchFamily="2"/>
              </a:rPr>
              <a:t>забруднь.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405600" y="3091108"/>
            <a:ext cx="3132359" cy="228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412480" y="360"/>
            <a:ext cx="1667519" cy="94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50180" y="2564278"/>
            <a:ext cx="3666472" cy="12609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10839" y="996118"/>
            <a:ext cx="4426920" cy="15681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uk-UA" sz="2000" dirty="0" smtClean="0">
                <a:latin typeface="Liberation Sans"/>
              </a:rPr>
              <a:t> </a:t>
            </a:r>
            <a:r>
              <a:rPr lang="en-US" sz="1800" dirty="0" smtClean="0">
                <a:latin typeface="Liberation Sans"/>
              </a:rPr>
              <a:t>Перехід </a:t>
            </a:r>
            <a:r>
              <a:rPr lang="en-US" sz="1800" dirty="0">
                <a:latin typeface="Liberation Sans"/>
              </a:rPr>
              <a:t>на екологічно чисті види </a:t>
            </a:r>
            <a:r>
              <a:rPr lang="en-US" sz="1800" dirty="0" smtClean="0">
                <a:latin typeface="Liberation Sans"/>
              </a:rPr>
              <a:t>палива:</a:t>
            </a:r>
            <a:endParaRPr lang="uk-UA" sz="1800" dirty="0" smtClean="0">
              <a:latin typeface="Liberation Sans"/>
            </a:endParaRPr>
          </a:p>
          <a:p>
            <a:pPr lvl="0">
              <a:spcBef>
                <a:spcPts val="0"/>
              </a:spcBef>
              <a:buSzPct val="45000"/>
            </a:pPr>
            <a:r>
              <a:rPr lang="uk-UA" sz="1800" dirty="0" smtClean="0">
                <a:latin typeface="Liberation Sans"/>
              </a:rPr>
              <a:t>використанн</a:t>
            </a:r>
            <a:r>
              <a:rPr lang="en-US" sz="1800" dirty="0" smtClean="0">
                <a:latin typeface="Liberation Sans"/>
              </a:rPr>
              <a:t>я </a:t>
            </a:r>
            <a:r>
              <a:rPr lang="en-US" sz="1800" dirty="0">
                <a:latin typeface="Liberation Sans"/>
              </a:rPr>
              <a:t>електромобілів, </a:t>
            </a:r>
            <a:endParaRPr lang="uk-UA" sz="1800" dirty="0" smtClean="0">
              <a:latin typeface="Liberation Sans"/>
            </a:endParaRPr>
          </a:p>
          <a:p>
            <a:pPr lvl="0">
              <a:spcBef>
                <a:spcPts val="0"/>
              </a:spcBef>
              <a:buSzPct val="45000"/>
            </a:pPr>
            <a:r>
              <a:rPr lang="en-US" sz="1800" dirty="0" smtClean="0">
                <a:latin typeface="Liberation Sans"/>
              </a:rPr>
              <a:t>автомобілів </a:t>
            </a:r>
            <a:r>
              <a:rPr lang="en-US" sz="1800" dirty="0">
                <a:latin typeface="Liberation Sans"/>
              </a:rPr>
              <a:t>на водневих паливних елементах.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510839" y="3924300"/>
            <a:ext cx="4426920" cy="156816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uk-UA" sz="2000" dirty="0" smtClean="0">
                <a:latin typeface="Liberation Sans"/>
              </a:rPr>
              <a:t> </a:t>
            </a:r>
            <a:r>
              <a:rPr lang="en-US" sz="1800" dirty="0" smtClean="0">
                <a:latin typeface="Liberation Sans"/>
              </a:rPr>
              <a:t>Вдосконалення </a:t>
            </a:r>
            <a:r>
              <a:rPr lang="en-US" sz="1800" dirty="0" smtClean="0">
                <a:latin typeface="Liberation Sans"/>
              </a:rPr>
              <a:t>двигунів:</a:t>
            </a:r>
            <a:endParaRPr lang="uk-UA" sz="1800" dirty="0" smtClean="0">
              <a:latin typeface="Liberation Sans"/>
            </a:endParaRPr>
          </a:p>
          <a:p>
            <a:pPr lv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uk-UA" sz="1800" dirty="0" smtClean="0">
                <a:latin typeface="Liberation Sans"/>
              </a:rPr>
              <a:t> </a:t>
            </a:r>
            <a:r>
              <a:rPr lang="en-US" sz="1800" dirty="0" smtClean="0">
                <a:latin typeface="Liberation Sans"/>
              </a:rPr>
              <a:t>Використання </a:t>
            </a:r>
            <a:r>
              <a:rPr lang="en-US" sz="1800" dirty="0">
                <a:latin typeface="Liberation Sans"/>
              </a:rPr>
              <a:t>гібридних технологій та </a:t>
            </a:r>
            <a:r>
              <a:rPr lang="uk-UA" sz="1800" dirty="0" smtClean="0">
                <a:latin typeface="Liberation Sans"/>
              </a:rPr>
              <a:t>              </a:t>
            </a:r>
            <a:r>
              <a:rPr lang="en-US" sz="1800" dirty="0" smtClean="0">
                <a:latin typeface="Liberation Sans"/>
              </a:rPr>
              <a:t>систем </a:t>
            </a:r>
            <a:r>
              <a:rPr lang="en-US" sz="1800" dirty="0">
                <a:latin typeface="Liberation Sans"/>
              </a:rPr>
              <a:t>фільтрації.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0839" y="2564279"/>
            <a:ext cx="4074467" cy="118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412480" y="360"/>
            <a:ext cx="1667519" cy="9464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34340" y="205740"/>
            <a:ext cx="783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b="1" i="1" dirty="0" smtClean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  </a:t>
            </a:r>
            <a:r>
              <a:rPr lang="en-US" sz="2800" b="1" i="1" dirty="0" smtClean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Шляхи </a:t>
            </a:r>
            <a:r>
              <a:rPr lang="en-US" sz="2800" b="1" i="1" dirty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зменшення впливу </a:t>
            </a:r>
            <a:r>
              <a:rPr lang="en-US" sz="2800" b="1" i="1" dirty="0" smtClean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автотранспорту</a:t>
            </a:r>
            <a:endParaRPr lang="en-US" sz="2800" b="1" i="1" dirty="0">
              <a:solidFill>
                <a:srgbClr val="C9211E"/>
              </a:solidFill>
              <a:latin typeface="Liberation Sans"/>
              <a:ea typeface="Microsoft YaHei" pitchFamily="2"/>
              <a:cs typeface="Mangal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0180" y="868042"/>
            <a:ext cx="41986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uk-UA" sz="2000" dirty="0">
                <a:latin typeface="Liberation Sans"/>
              </a:rPr>
              <a:t> </a:t>
            </a:r>
            <a:r>
              <a:rPr lang="en-US" dirty="0">
                <a:latin typeface="Liberation Sans"/>
              </a:rPr>
              <a:t>Розвиток громадського транспорту:</a:t>
            </a:r>
          </a:p>
          <a:p>
            <a:pPr lvl="0">
              <a:spcBef>
                <a:spcPts val="0"/>
              </a:spcBef>
              <a:buSzPct val="45000"/>
            </a:pPr>
            <a:r>
              <a:rPr lang="uk-UA" dirty="0">
                <a:latin typeface="Liberation Sans"/>
              </a:rPr>
              <a:t> </a:t>
            </a:r>
            <a:r>
              <a:rPr lang="uk-UA" dirty="0" smtClean="0">
                <a:latin typeface="Liberation Sans"/>
              </a:rPr>
              <a:t> з</a:t>
            </a:r>
            <a:r>
              <a:rPr lang="en-US" dirty="0" smtClean="0">
                <a:latin typeface="Liberation Sans"/>
              </a:rPr>
              <a:t>більшення част</a:t>
            </a:r>
            <a:r>
              <a:rPr lang="uk-UA" dirty="0" smtClean="0">
                <a:latin typeface="Liberation Sans"/>
              </a:rPr>
              <a:t>ки </a:t>
            </a:r>
            <a:r>
              <a:rPr lang="en-US" dirty="0" smtClean="0">
                <a:latin typeface="Liberation Sans"/>
              </a:rPr>
              <a:t>електротранспорту </a:t>
            </a:r>
            <a:endParaRPr lang="uk-UA" dirty="0" smtClean="0">
              <a:latin typeface="Liberation Sans"/>
            </a:endParaRPr>
          </a:p>
          <a:p>
            <a:pPr lvl="0">
              <a:spcBef>
                <a:spcPts val="0"/>
              </a:spcBef>
              <a:buSzPct val="45000"/>
            </a:pPr>
            <a:r>
              <a:rPr lang="uk-UA" dirty="0" smtClean="0">
                <a:latin typeface="Liberation Sans"/>
              </a:rPr>
              <a:t>  </a:t>
            </a:r>
            <a:r>
              <a:rPr lang="en-US" dirty="0" smtClean="0">
                <a:latin typeface="Liberation Sans"/>
              </a:rPr>
              <a:t>(</a:t>
            </a:r>
            <a:r>
              <a:rPr lang="en-US" dirty="0">
                <a:latin typeface="Liberation Sans"/>
              </a:rPr>
              <a:t>тролейбуси, </a:t>
            </a:r>
            <a:r>
              <a:rPr lang="en-US" dirty="0" smtClean="0">
                <a:latin typeface="Liberation Sans"/>
              </a:rPr>
              <a:t>трамваї</a:t>
            </a:r>
            <a:r>
              <a:rPr lang="en-US" dirty="0">
                <a:latin typeface="Liberation Sans"/>
              </a:rPr>
              <a:t>).</a:t>
            </a:r>
          </a:p>
          <a:p>
            <a:pPr lvl="0">
              <a:buSzPct val="45000"/>
              <a:buFont typeface="StarSymbol"/>
              <a:buChar char="●"/>
            </a:pPr>
            <a:r>
              <a:rPr lang="uk-UA" dirty="0" smtClean="0">
                <a:latin typeface="Liberation Sans"/>
              </a:rPr>
              <a:t> </a:t>
            </a:r>
            <a:r>
              <a:rPr lang="en-US" dirty="0" smtClean="0">
                <a:latin typeface="Liberation Sans"/>
              </a:rPr>
              <a:t>Стимулювання </a:t>
            </a:r>
            <a:r>
              <a:rPr lang="en-US" dirty="0">
                <a:latin typeface="Liberation Sans"/>
              </a:rPr>
              <a:t>використання </a:t>
            </a:r>
            <a:endParaRPr lang="uk-UA" dirty="0" smtClean="0">
              <a:latin typeface="Liberation Sans"/>
            </a:endParaRPr>
          </a:p>
          <a:p>
            <a:pPr lvl="0">
              <a:buSzPct val="45000"/>
            </a:pPr>
            <a:r>
              <a:rPr lang="uk-UA" dirty="0" smtClean="0">
                <a:latin typeface="Liberation Sans"/>
              </a:rPr>
              <a:t>  </a:t>
            </a:r>
            <a:r>
              <a:rPr lang="en-US" dirty="0" smtClean="0">
                <a:latin typeface="Liberation Sans"/>
              </a:rPr>
              <a:t>велосипедів </a:t>
            </a:r>
            <a:r>
              <a:rPr lang="en-US" dirty="0">
                <a:latin typeface="Liberation Sans"/>
              </a:rPr>
              <a:t>та пішохідних маршрутів</a:t>
            </a:r>
            <a:r>
              <a:rPr lang="en-US" dirty="0" smtClean="0">
                <a:latin typeface="Liberation Sans"/>
              </a:rPr>
              <a:t>.</a:t>
            </a:r>
            <a:endParaRPr lang="uk-UA" dirty="0" smtClean="0">
              <a:latin typeface="Liberation Sans"/>
            </a:endParaRPr>
          </a:p>
          <a:p>
            <a:pPr lvl="0">
              <a:spcBef>
                <a:spcPts val="0"/>
              </a:spcBef>
              <a:buSzPct val="45000"/>
              <a:buFont typeface="StarSymbol"/>
              <a:buChar char="●"/>
            </a:pPr>
            <a:endParaRPr lang="uk-UA" dirty="0" smtClean="0">
              <a:latin typeface="Liberation Sans"/>
            </a:endParaRPr>
          </a:p>
          <a:p>
            <a:pPr lvl="0">
              <a:spcBef>
                <a:spcPts val="0"/>
              </a:spcBef>
              <a:buSzPct val="45000"/>
              <a:buFont typeface="StarSymbol"/>
              <a:buChar char="●"/>
            </a:pPr>
            <a:endParaRPr lang="uk-UA" dirty="0">
              <a:latin typeface="Liberation Sans"/>
            </a:endParaRPr>
          </a:p>
          <a:p>
            <a:pPr lvl="0">
              <a:spcBef>
                <a:spcPts val="0"/>
              </a:spcBef>
              <a:buSzPct val="45000"/>
              <a:buFont typeface="StarSymbol"/>
              <a:buChar char="●"/>
            </a:pPr>
            <a:endParaRPr lang="uk-UA" dirty="0" smtClean="0">
              <a:latin typeface="Liberation Sans"/>
            </a:endParaRPr>
          </a:p>
          <a:p>
            <a:pPr lvl="0">
              <a:spcBef>
                <a:spcPts val="0"/>
              </a:spcBef>
              <a:buSzPct val="45000"/>
              <a:buFont typeface="StarSymbol"/>
              <a:buChar char="●"/>
            </a:pPr>
            <a:endParaRPr lang="uk-UA" dirty="0">
              <a:latin typeface="Liberation Sans"/>
            </a:endParaRPr>
          </a:p>
          <a:p>
            <a:pPr lvl="0">
              <a:spcBef>
                <a:spcPts val="0"/>
              </a:spcBef>
              <a:buSzPct val="45000"/>
              <a:buFont typeface="StarSymbol"/>
              <a:buChar char="●"/>
            </a:pPr>
            <a:endParaRPr lang="uk-UA" dirty="0" smtClean="0">
              <a:latin typeface="Liberation Sans"/>
            </a:endParaRPr>
          </a:p>
          <a:p>
            <a:pPr lvl="0">
              <a:spcBef>
                <a:spcPts val="0"/>
              </a:spcBef>
              <a:buSzPct val="45000"/>
            </a:pPr>
            <a:endParaRPr lang="uk-UA" dirty="0" smtClean="0">
              <a:latin typeface="Liberation Sans"/>
            </a:endParaRPr>
          </a:p>
          <a:p>
            <a:pPr lv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uk-UA" dirty="0" smtClean="0">
                <a:latin typeface="Liberation Sans"/>
              </a:rPr>
              <a:t> </a:t>
            </a:r>
            <a:r>
              <a:rPr lang="en-US" dirty="0" smtClean="0">
                <a:latin typeface="Liberation Sans"/>
              </a:rPr>
              <a:t>Введення </a:t>
            </a:r>
            <a:r>
              <a:rPr lang="en-US" dirty="0" smtClean="0">
                <a:latin typeface="Liberation Sans"/>
              </a:rPr>
              <a:t>екологічних зон у містах</a:t>
            </a:r>
            <a:r>
              <a:rPr lang="uk-UA" dirty="0">
                <a:latin typeface="Liberation Sans"/>
              </a:rPr>
              <a:t>:</a:t>
            </a:r>
            <a:endParaRPr lang="en-US" dirty="0" smtClean="0">
              <a:latin typeface="Liberation Sans"/>
            </a:endParaRPr>
          </a:p>
          <a:p>
            <a:pPr lvl="0">
              <a:spcBef>
                <a:spcPts val="0"/>
              </a:spcBef>
              <a:buSzPct val="45000"/>
            </a:pPr>
            <a:r>
              <a:rPr lang="uk-UA" dirty="0">
                <a:latin typeface="Liberation Sans"/>
              </a:rPr>
              <a:t>о</a:t>
            </a:r>
            <a:r>
              <a:rPr lang="en-US" dirty="0" smtClean="0">
                <a:latin typeface="Liberation Sans"/>
              </a:rPr>
              <a:t>бмеження </a:t>
            </a:r>
            <a:r>
              <a:rPr lang="en-US" dirty="0" smtClean="0">
                <a:latin typeface="Liberation Sans"/>
              </a:rPr>
              <a:t>в’їзду автомобілів з високим рівнем викидів.</a:t>
            </a:r>
          </a:p>
          <a:p>
            <a:pPr lvl="0">
              <a:buSzPct val="45000"/>
            </a:pPr>
            <a:endParaRPr lang="en-US" sz="2000" dirty="0">
              <a:latin typeface="Liberation Sans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" y="155160"/>
            <a:ext cx="9599098" cy="19251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2400" b="1" i="1" u="none" strike="noStrike" kern="1200" cap="none" dirty="0" smtClean="0">
                <a:ln>
                  <a:noFill/>
                </a:ln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    </a:t>
            </a:r>
            <a:r>
              <a:rPr lang="en-US" sz="2400" b="1" i="1" u="none" strike="noStrike" kern="1200" cap="none" dirty="0" smtClean="0">
                <a:ln>
                  <a:noFill/>
                </a:ln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Автотранспорт </a:t>
            </a:r>
            <a:r>
              <a:rPr lang="en-US" sz="2400" b="1" i="1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є значним фактором </a:t>
            </a:r>
            <a:r>
              <a:rPr lang="en-US" sz="2400" b="1" i="1" u="none" strike="noStrike" kern="1200" cap="none" dirty="0" smtClean="0">
                <a:ln>
                  <a:noFill/>
                </a:ln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забруднення</a:t>
            </a:r>
            <a:endParaRPr lang="uk-UA" sz="2400" b="1" i="1" u="none" strike="noStrike" kern="1200" cap="none" dirty="0" smtClean="0">
              <a:ln>
                <a:noFill/>
              </a:ln>
              <a:solidFill>
                <a:srgbClr val="C9211E"/>
              </a:solidFill>
              <a:latin typeface="Liberation Sans"/>
              <a:ea typeface="Microsoft YaHei" pitchFamily="2"/>
              <a:cs typeface="Mangal" pitchFamily="2"/>
            </a:endParaRPr>
          </a:p>
          <a:p>
            <a:pPr hangingPunct="0"/>
            <a:r>
              <a:rPr lang="en-US" sz="2400" b="1" i="1" u="none" strike="noStrike" kern="1200" cap="none" dirty="0" smtClean="0">
                <a:ln>
                  <a:noFill/>
                </a:ln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 </a:t>
            </a:r>
            <a:r>
              <a:rPr lang="uk-UA" sz="2400" b="1" i="1" u="none" strike="noStrike" kern="1200" cap="none" dirty="0" smtClean="0">
                <a:ln>
                  <a:noFill/>
                </a:ln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                             </a:t>
            </a:r>
            <a:r>
              <a:rPr lang="en-US" sz="2400" b="1" i="1" u="none" strike="noStrike" kern="1200" cap="none" dirty="0" smtClean="0">
                <a:ln>
                  <a:noFill/>
                </a:ln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атмосферного </a:t>
            </a:r>
            <a:r>
              <a:rPr lang="en-US" sz="2400" b="1" i="1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повітря</a:t>
            </a:r>
            <a:r>
              <a:rPr lang="en-US" sz="2400" b="1" i="1" u="none" strike="noStrike" kern="1200" cap="none" dirty="0" smtClean="0">
                <a:ln>
                  <a:noFill/>
                </a:ln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.</a:t>
            </a:r>
            <a:r>
              <a:rPr lang="uk-UA" sz="2400" b="1" i="1" dirty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 	</a:t>
            </a:r>
            <a:endParaRPr lang="uk-UA" sz="2400" b="1" i="1" dirty="0" smtClean="0">
              <a:solidFill>
                <a:srgbClr val="C9211E"/>
              </a:solidFill>
              <a:latin typeface="Liberation Sans"/>
              <a:ea typeface="Microsoft YaHei" pitchFamily="2"/>
              <a:cs typeface="Mangal" pitchFamily="2"/>
            </a:endParaRPr>
          </a:p>
          <a:p>
            <a:pPr hangingPunct="0"/>
            <a:r>
              <a:rPr lang="uk-UA" sz="2400" b="1" i="1" dirty="0" smtClean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   </a:t>
            </a:r>
            <a:r>
              <a:rPr lang="en-US" sz="2400" b="1" i="1" dirty="0" smtClean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Реалізація </a:t>
            </a:r>
            <a:r>
              <a:rPr lang="en-US" sz="2400" b="1" i="1" dirty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заходів щодо зменшення викидів та </a:t>
            </a:r>
            <a:r>
              <a:rPr lang="en-US" sz="2400" b="1" i="1" dirty="0" smtClean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впровадження</a:t>
            </a:r>
            <a:endParaRPr lang="uk-UA" sz="2400" b="1" i="1" dirty="0" smtClean="0">
              <a:solidFill>
                <a:srgbClr val="C9211E"/>
              </a:solidFill>
              <a:latin typeface="Liberation Sans"/>
              <a:ea typeface="Microsoft YaHei" pitchFamily="2"/>
              <a:cs typeface="Mangal" pitchFamily="2"/>
            </a:endParaRPr>
          </a:p>
          <a:p>
            <a:pPr hangingPunct="0"/>
            <a:r>
              <a:rPr lang="uk-UA" sz="2400" b="1" i="1" dirty="0" smtClean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  </a:t>
            </a:r>
            <a:r>
              <a:rPr lang="en-US" sz="2400" b="1" i="1" dirty="0" smtClean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 </a:t>
            </a:r>
            <a:r>
              <a:rPr lang="en-US" sz="2400" b="1" i="1" dirty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екологічно чистих технологій може суттєво покращити </a:t>
            </a:r>
            <a:endParaRPr lang="uk-UA" sz="2400" b="1" i="1" dirty="0" smtClean="0">
              <a:solidFill>
                <a:srgbClr val="C9211E"/>
              </a:solidFill>
              <a:latin typeface="Liberation Sans"/>
              <a:ea typeface="Microsoft YaHei" pitchFamily="2"/>
              <a:cs typeface="Mangal" pitchFamily="2"/>
            </a:endParaRPr>
          </a:p>
          <a:p>
            <a:pPr hangingPunct="0"/>
            <a:r>
              <a:rPr lang="uk-UA" sz="2400" b="1" i="1" dirty="0" smtClean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                            </a:t>
            </a:r>
            <a:r>
              <a:rPr lang="en-US" sz="2400" b="1" i="1" dirty="0" smtClean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якість </a:t>
            </a:r>
            <a:r>
              <a:rPr lang="en-US" sz="2400" b="1" i="1" dirty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повітря та здоров’я людей.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1" i="1" u="none" strike="noStrike" kern="1200" cap="none" dirty="0">
              <a:ln>
                <a:noFill/>
              </a:ln>
              <a:solidFill>
                <a:srgbClr val="C9211E"/>
              </a:solidFill>
              <a:latin typeface="Liberation Sans"/>
              <a:ea typeface="Microsoft YaHei" pitchFamily="2"/>
              <a:cs typeface="Mangal" pitchFamily="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88600" y="1957146"/>
            <a:ext cx="5120639" cy="341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412480" y="360"/>
            <a:ext cx="1667519" cy="94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435601" y="550"/>
            <a:ext cx="10789920" cy="56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413106" y="111873"/>
            <a:ext cx="1667519" cy="946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70860" y="1171494"/>
            <a:ext cx="513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Дякую</a:t>
            </a:r>
            <a:r>
              <a:rPr lang="uk-UA" sz="3600" dirty="0" smtClean="0"/>
              <a:t> </a:t>
            </a:r>
            <a:r>
              <a:rPr lang="uk-UA" sz="3600" b="1" i="1" dirty="0">
                <a:solidFill>
                  <a:srgbClr val="C9211E"/>
                </a:solidFill>
                <a:latin typeface="Liberation Sans"/>
                <a:ea typeface="Microsoft YaHei" pitchFamily="2"/>
                <a:cs typeface="Mangal" pitchFamily="2"/>
              </a:rPr>
              <a:t>за увагу!</a:t>
            </a:r>
            <a:endParaRPr lang="ru-RU" sz="3600" b="1" i="1" dirty="0">
              <a:solidFill>
                <a:srgbClr val="C9211E"/>
              </a:solidFill>
              <a:latin typeface="Liberation Sans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178</Words>
  <Application>Microsoft Office PowerPoint</Application>
  <PresentationFormat>Произвольный</PresentationFormat>
  <Paragraphs>68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Microsoft YaHei</vt:lpstr>
      <vt:lpstr>Arial</vt:lpstr>
      <vt:lpstr>Calibri</vt:lpstr>
      <vt:lpstr>Liberation Sans</vt:lpstr>
      <vt:lpstr>Liberation Serif</vt:lpstr>
      <vt:lpstr>Mangal</vt:lpstr>
      <vt:lpstr>Segoe UI</vt:lpstr>
      <vt:lpstr>StarSymbol</vt:lpstr>
      <vt:lpstr>Tahoma</vt:lpstr>
      <vt:lpstr>Default</vt:lpstr>
      <vt:lpstr>Презентация PowerPoint</vt:lpstr>
      <vt:lpstr>Презентация PowerPoint</vt:lpstr>
      <vt:lpstr>Основні забруднювачі, які викидає автотранспорт</vt:lpstr>
      <vt:lpstr>Презентация PowerPoint</vt:lpstr>
      <vt:lpstr>Джерела викидів автотранспорту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Старков</dc:creator>
  <cp:lastModifiedBy>vnifz@ukr.net</cp:lastModifiedBy>
  <cp:revision>31</cp:revision>
  <dcterms:created xsi:type="dcterms:W3CDTF">2017-10-20T23:41:18Z</dcterms:created>
  <dcterms:modified xsi:type="dcterms:W3CDTF">2025-02-07T08:12:24Z</dcterms:modified>
</cp:coreProperties>
</file>