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0"/>
  </p:notesMasterIdLst>
  <p:handoutMasterIdLst>
    <p:handoutMasterId r:id="rId31"/>
  </p:handoutMasterIdLst>
  <p:sldIdLst>
    <p:sldId id="258" r:id="rId2"/>
    <p:sldId id="260" r:id="rId3"/>
    <p:sldId id="304" r:id="rId4"/>
    <p:sldId id="291" r:id="rId5"/>
    <p:sldId id="263" r:id="rId6"/>
    <p:sldId id="292" r:id="rId7"/>
    <p:sldId id="306" r:id="rId8"/>
    <p:sldId id="307" r:id="rId9"/>
    <p:sldId id="264" r:id="rId10"/>
    <p:sldId id="311" r:id="rId11"/>
    <p:sldId id="316" r:id="rId12"/>
    <p:sldId id="266" r:id="rId13"/>
    <p:sldId id="308" r:id="rId14"/>
    <p:sldId id="303" r:id="rId15"/>
    <p:sldId id="305" r:id="rId16"/>
    <p:sldId id="302" r:id="rId17"/>
    <p:sldId id="295" r:id="rId18"/>
    <p:sldId id="299" r:id="rId19"/>
    <p:sldId id="301" r:id="rId20"/>
    <p:sldId id="271" r:id="rId21"/>
    <p:sldId id="312" r:id="rId22"/>
    <p:sldId id="294" r:id="rId23"/>
    <p:sldId id="313" r:id="rId24"/>
    <p:sldId id="314" r:id="rId25"/>
    <p:sldId id="315" r:id="rId26"/>
    <p:sldId id="262" r:id="rId27"/>
    <p:sldId id="265" r:id="rId28"/>
    <p:sldId id="270" r:id="rId29"/>
  </p:sldIdLst>
  <p:sldSz cx="12192000" cy="6858000"/>
  <p:notesSz cx="6858000" cy="9144000"/>
  <p:defaultTextStyle>
    <a:defPPr>
      <a:defRPr lang="uk-U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65F92"/>
    <a:srgbClr val="18294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Средний стиль 2 - акцент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FABFCF23-3B69-468F-B69F-88F6DE6A72F2}" styleName="Средний стиль 1 - акцент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527" autoAdjust="0"/>
    <p:restoredTop sz="98577" autoAdjust="0"/>
  </p:normalViewPr>
  <p:slideViewPr>
    <p:cSldViewPr snapToGrid="0">
      <p:cViewPr varScale="1">
        <p:scale>
          <a:sx n="86" d="100"/>
          <a:sy n="86" d="100"/>
        </p:scale>
        <p:origin x="581" y="5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9BB51AF0-EA67-4C6E-8638-10C098FD3653}" type="datetimeFigureOut">
              <a:rPr lang="ru-RU" smtClean="0"/>
              <a:t>21.01.2023</a:t>
            </a:fld>
            <a:endParaRPr lang="ru-RU"/>
          </a:p>
        </p:txBody>
      </p:sp>
      <p:sp>
        <p:nvSpPr>
          <p:cNvPr id="4" name="Нижний колонтитул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5" name="Номер слайда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953E01C2-FB22-42D8-8248-23D4056790FA}" type="slidenum">
              <a:rPr lang="ru-RU" smtClean="0"/>
              <a:t>‹#›</a:t>
            </a:fld>
            <a:endParaRPr lang="ru-RU"/>
          </a:p>
        </p:txBody>
      </p:sp>
    </p:spTree>
    <p:extLst>
      <p:ext uri="{BB962C8B-B14F-4D97-AF65-F5344CB8AC3E}">
        <p14:creationId xmlns:p14="http://schemas.microsoft.com/office/powerpoint/2010/main" val="331969681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uk-UA"/>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7909E50-0C2A-4248-9CB0-DF055C26E620}" type="datetimeFigureOut">
              <a:rPr lang="uk-UA" smtClean="0"/>
              <a:t>21.01.2023</a:t>
            </a:fld>
            <a:endParaRPr lang="uk-UA"/>
          </a:p>
        </p:txBody>
      </p:sp>
      <p:sp>
        <p:nvSpPr>
          <p:cNvPr id="4" name="Образ слайда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uk-UA"/>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uk-UA"/>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uk-UA"/>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C6E94A-D6CC-41A6-B513-845B72C5711D}" type="slidenum">
              <a:rPr lang="uk-UA" smtClean="0"/>
              <a:t>‹#›</a:t>
            </a:fld>
            <a:endParaRPr lang="uk-UA"/>
          </a:p>
        </p:txBody>
      </p:sp>
    </p:spTree>
    <p:extLst>
      <p:ext uri="{BB962C8B-B14F-4D97-AF65-F5344CB8AC3E}">
        <p14:creationId xmlns:p14="http://schemas.microsoft.com/office/powerpoint/2010/main" val="41089309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uk-UA" b="1" u="sng" dirty="0">
                <a:solidFill>
                  <a:srgbClr val="FF0000"/>
                </a:solidFill>
              </a:rPr>
              <a:t>УВАГА! ПЕРЕД</a:t>
            </a:r>
            <a:r>
              <a:rPr lang="uk-UA" b="1" u="sng" baseline="0" dirty="0">
                <a:solidFill>
                  <a:srgbClr val="FF0000"/>
                </a:solidFill>
              </a:rPr>
              <a:t> РЕДАГУВАННЯМ ПРЕЗЕНТАЦІЇ ОЗНАЙОМТЕСЬ ТА ДОТРИМУЙТЕСЬ ВИМОГ І СТИЛІСТИКИ!</a:t>
            </a:r>
            <a:br>
              <a:rPr lang="uk-UA" b="1" u="sng" baseline="0" dirty="0">
                <a:solidFill>
                  <a:srgbClr val="FF0000"/>
                </a:solidFill>
              </a:rPr>
            </a:br>
            <a:br>
              <a:rPr lang="uk-UA" b="1" u="sng" baseline="0" dirty="0">
                <a:solidFill>
                  <a:srgbClr val="FF0000"/>
                </a:solidFill>
              </a:rPr>
            </a:br>
            <a:r>
              <a:rPr lang="uk-UA" b="0" u="none" baseline="0" dirty="0">
                <a:solidFill>
                  <a:srgbClr val="FF0000"/>
                </a:solidFill>
              </a:rPr>
              <a:t>1) Встановіть шрифт </a:t>
            </a:r>
            <a:r>
              <a:rPr lang="en-US" b="0" i="0" u="none" baseline="0" dirty="0" err="1">
                <a:solidFill>
                  <a:srgbClr val="FF0000"/>
                </a:solidFill>
              </a:rPr>
              <a:t>Proxima</a:t>
            </a:r>
            <a:r>
              <a:rPr lang="en-US" b="0" i="0" u="none" baseline="0" dirty="0">
                <a:solidFill>
                  <a:srgbClr val="FF0000"/>
                </a:solidFill>
              </a:rPr>
              <a:t> Nova</a:t>
            </a:r>
            <a:r>
              <a:rPr lang="uk-UA" b="0" i="0" u="none" baseline="0" dirty="0">
                <a:solidFill>
                  <a:srgbClr val="FF0000"/>
                </a:solidFill>
              </a:rPr>
              <a:t>. Цей шрифт обраний і затверджений як корпоративний. Використовуйте тільки його.</a:t>
            </a:r>
          </a:p>
          <a:p>
            <a:r>
              <a:rPr lang="uk-UA" b="0" i="0" u="none" baseline="0" dirty="0">
                <a:solidFill>
                  <a:srgbClr val="FF0000"/>
                </a:solidFill>
              </a:rPr>
              <a:t>2) Кольори не змінюйте. Презентація виконана в єдиному стилі із використанням фірмових кольорів. </a:t>
            </a:r>
            <a:br>
              <a:rPr lang="uk-UA" b="0" i="0" u="none" baseline="0" dirty="0">
                <a:solidFill>
                  <a:srgbClr val="FF0000"/>
                </a:solidFill>
              </a:rPr>
            </a:br>
            <a:r>
              <a:rPr lang="uk-UA" b="0" i="0" u="none" baseline="0" dirty="0">
                <a:solidFill>
                  <a:srgbClr val="FF0000"/>
                </a:solidFill>
              </a:rPr>
              <a:t>3) Умовне число «100», «1000» змінюєте на значення притаманне саме вашій ОТГ. Розмір встановлений за умовчуванням – його також не змінюємо. Просто у віконці для редагування вводимо необхідне значення.</a:t>
            </a:r>
          </a:p>
          <a:p>
            <a:r>
              <a:rPr lang="uk-UA" b="0" i="0" u="none" baseline="0" dirty="0">
                <a:solidFill>
                  <a:srgbClr val="FF0000"/>
                </a:solidFill>
              </a:rPr>
              <a:t>4) Елементи не переміщуйте. Єдиний випадок коли можна видалити елемент це не відповідність позиції вашій ОТГ. Наприклад, за 2020 рік на території ОТГ не відбулось жодного вбивства, відповідно розкриття немає. Ця позиція не відповідає вашій ОТГ. Отже, видаляєте цю графу. А стовпчик вирівнюєте. Елементи не повинні бути хаотично розкидані по слайду. Нулів «О» чи «-» бути не повинно.</a:t>
            </a:r>
            <a:br>
              <a:rPr lang="uk-UA" b="0" i="0" u="none" baseline="0" dirty="0">
                <a:solidFill>
                  <a:srgbClr val="FF0000"/>
                </a:solidFill>
              </a:rPr>
            </a:br>
            <a:r>
              <a:rPr lang="uk-UA" b="0" i="0" u="none" baseline="0" dirty="0">
                <a:solidFill>
                  <a:srgbClr val="FF0000"/>
                </a:solidFill>
              </a:rPr>
              <a:t>5) Ваша презентація – це лише опорний конспект, це підказка для вас і зручний </a:t>
            </a:r>
            <a:r>
              <a:rPr lang="uk-UA" b="0" i="0" u="none" baseline="0" dirty="0" err="1">
                <a:solidFill>
                  <a:srgbClr val="FF0000"/>
                </a:solidFill>
              </a:rPr>
              <a:t>візуал</a:t>
            </a:r>
            <a:r>
              <a:rPr lang="uk-UA" b="0" i="0" u="none" baseline="0" dirty="0">
                <a:solidFill>
                  <a:srgbClr val="FF0000"/>
                </a:solidFill>
              </a:rPr>
              <a:t> для слухачів. Просто брати і просто називати цифри з презентації – це не звітування. Основні поняття повинні проговорюватись усно у промові.</a:t>
            </a:r>
            <a:br>
              <a:rPr lang="uk-UA" b="0" i="0" u="none" baseline="0" dirty="0">
                <a:solidFill>
                  <a:srgbClr val="FF0000"/>
                </a:solidFill>
              </a:rPr>
            </a:br>
            <a:br>
              <a:rPr lang="uk-UA" b="0" i="0" u="none" baseline="0" dirty="0">
                <a:solidFill>
                  <a:srgbClr val="FF0000"/>
                </a:solidFill>
              </a:rPr>
            </a:br>
            <a:r>
              <a:rPr lang="uk-UA" b="0" i="0" u="none" baseline="0" dirty="0">
                <a:solidFill>
                  <a:srgbClr val="FF0000"/>
                </a:solidFill>
              </a:rPr>
              <a:t>За додатковою інформацією чи питаннями щодо оформлення презентації не соромтесь телефонуйте: 067 284 72 00 Ярослава Крамаренко</a:t>
            </a:r>
          </a:p>
          <a:p>
            <a:endParaRPr lang="uk-UA" b="1" i="0" u="sng" dirty="0">
              <a:solidFill>
                <a:srgbClr val="FF0000"/>
              </a:solidFill>
            </a:endParaRPr>
          </a:p>
        </p:txBody>
      </p:sp>
      <p:sp>
        <p:nvSpPr>
          <p:cNvPr id="4" name="Номер слайда 3"/>
          <p:cNvSpPr>
            <a:spLocks noGrp="1"/>
          </p:cNvSpPr>
          <p:nvPr>
            <p:ph type="sldNum" sz="quarter" idx="10"/>
          </p:nvPr>
        </p:nvSpPr>
        <p:spPr/>
        <p:txBody>
          <a:bodyPr/>
          <a:lstStyle/>
          <a:p>
            <a:fld id="{01C6E94A-D6CC-41A6-B513-845B72C5711D}" type="slidenum">
              <a:rPr lang="uk-UA" smtClean="0"/>
              <a:t>1</a:t>
            </a:fld>
            <a:endParaRPr lang="uk-UA"/>
          </a:p>
        </p:txBody>
      </p:sp>
    </p:spTree>
    <p:extLst>
      <p:ext uri="{BB962C8B-B14F-4D97-AF65-F5344CB8AC3E}">
        <p14:creationId xmlns:p14="http://schemas.microsoft.com/office/powerpoint/2010/main" val="16340229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uk-UA" dirty="0"/>
              <a:t>Пересічним</a:t>
            </a:r>
            <a:r>
              <a:rPr lang="uk-UA" baseline="0" dirty="0"/>
              <a:t> громадянам не відоме тлумачення ст. 44 КУпАП, і 177 не </a:t>
            </a:r>
            <a:r>
              <a:rPr lang="uk-UA" baseline="0" dirty="0" err="1"/>
              <a:t>відрізнять</a:t>
            </a:r>
            <a:r>
              <a:rPr lang="uk-UA" baseline="0" dirty="0"/>
              <a:t> від 178. Тому, </a:t>
            </a:r>
            <a:r>
              <a:rPr lang="uk-UA" b="1" baseline="0" dirty="0"/>
              <a:t>в усній промові уточнюєте, наприклад: «Ст. 44 Кодексу України про адміністративні правопорушення «Незаконне виробництво, придбання, зберігання, перевезення наркотичних засобів без мети збуту в невеликих розмірів» задокументовано 10 випадків.</a:t>
            </a:r>
            <a:endParaRPr lang="uk-UA" b="1" dirty="0"/>
          </a:p>
        </p:txBody>
      </p:sp>
      <p:sp>
        <p:nvSpPr>
          <p:cNvPr id="4" name="Номер слайда 3"/>
          <p:cNvSpPr>
            <a:spLocks noGrp="1"/>
          </p:cNvSpPr>
          <p:nvPr>
            <p:ph type="sldNum" sz="quarter" idx="10"/>
          </p:nvPr>
        </p:nvSpPr>
        <p:spPr/>
        <p:txBody>
          <a:bodyPr/>
          <a:lstStyle/>
          <a:p>
            <a:fld id="{01C6E94A-D6CC-41A6-B513-845B72C5711D}" type="slidenum">
              <a:rPr lang="uk-UA" smtClean="0"/>
              <a:pPr/>
              <a:t>5</a:t>
            </a:fld>
            <a:endParaRPr lang="uk-UA"/>
          </a:p>
        </p:txBody>
      </p:sp>
    </p:spTree>
    <p:extLst>
      <p:ext uri="{BB962C8B-B14F-4D97-AF65-F5344CB8AC3E}">
        <p14:creationId xmlns:p14="http://schemas.microsoft.com/office/powerpoint/2010/main" val="275555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uk-UA" b="1" dirty="0"/>
              <a:t>На</a:t>
            </a:r>
            <a:r>
              <a:rPr lang="uk-UA" b="1" baseline="0" dirty="0"/>
              <a:t> пустих слайдах розміщуєте найякісніші, </a:t>
            </a:r>
            <a:r>
              <a:rPr lang="uk-UA" b="1" baseline="0" dirty="0" err="1"/>
              <a:t>найуспішні</a:t>
            </a:r>
            <a:r>
              <a:rPr lang="uk-UA" b="1" baseline="0" dirty="0"/>
              <a:t>, найвдаліші, найінформативніші фотографії, які мають смислове навантаження</a:t>
            </a:r>
            <a:r>
              <a:rPr lang="uk-UA" baseline="0" dirty="0"/>
              <a:t>. Розмиті, з обрізаними головами чи тулубом не висвітлюємо. Не більше 2 фото на слайді, якщо буде більше, то вони будуть настільки маленькими, що слухачі/глядачі не побачать зображення. </a:t>
            </a:r>
          </a:p>
          <a:p>
            <a:endParaRPr lang="uk-UA" baseline="0" dirty="0"/>
          </a:p>
          <a:p>
            <a:endParaRPr lang="uk-UA" dirty="0"/>
          </a:p>
        </p:txBody>
      </p:sp>
      <p:sp>
        <p:nvSpPr>
          <p:cNvPr id="4" name="Номер слайда 3"/>
          <p:cNvSpPr>
            <a:spLocks noGrp="1"/>
          </p:cNvSpPr>
          <p:nvPr>
            <p:ph type="sldNum" sz="quarter" idx="10"/>
          </p:nvPr>
        </p:nvSpPr>
        <p:spPr/>
        <p:txBody>
          <a:bodyPr/>
          <a:lstStyle/>
          <a:p>
            <a:fld id="{01C6E94A-D6CC-41A6-B513-845B72C5711D}" type="slidenum">
              <a:rPr lang="uk-UA" smtClean="0"/>
              <a:t>10</a:t>
            </a:fld>
            <a:endParaRPr lang="uk-UA"/>
          </a:p>
        </p:txBody>
      </p:sp>
    </p:spTree>
    <p:extLst>
      <p:ext uri="{BB962C8B-B14F-4D97-AF65-F5344CB8AC3E}">
        <p14:creationId xmlns:p14="http://schemas.microsoft.com/office/powerpoint/2010/main" val="3994793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uk-UA" baseline="0" dirty="0"/>
              <a:t>Значення вказуються за минулий рік та поточний: 2019(кількість правопорушень)/2020(кількість правопорушень), наприклад: умисне вбивство 2/1</a:t>
            </a:r>
          </a:p>
        </p:txBody>
      </p:sp>
      <p:sp>
        <p:nvSpPr>
          <p:cNvPr id="4" name="Номер слайда 3"/>
          <p:cNvSpPr>
            <a:spLocks noGrp="1"/>
          </p:cNvSpPr>
          <p:nvPr>
            <p:ph type="sldNum" sz="quarter" idx="10"/>
          </p:nvPr>
        </p:nvSpPr>
        <p:spPr/>
        <p:txBody>
          <a:bodyPr/>
          <a:lstStyle/>
          <a:p>
            <a:fld id="{01C6E94A-D6CC-41A6-B513-845B72C5711D}" type="slidenum">
              <a:rPr lang="uk-UA" smtClean="0"/>
              <a:pPr/>
              <a:t>13</a:t>
            </a:fld>
            <a:endParaRPr lang="uk-UA"/>
          </a:p>
        </p:txBody>
      </p:sp>
    </p:spTree>
    <p:extLst>
      <p:ext uri="{BB962C8B-B14F-4D97-AF65-F5344CB8AC3E}">
        <p14:creationId xmlns:p14="http://schemas.microsoft.com/office/powerpoint/2010/main" val="17288226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uk-UA" b="1" dirty="0"/>
              <a:t>На</a:t>
            </a:r>
            <a:r>
              <a:rPr lang="uk-UA" b="1" baseline="0" dirty="0"/>
              <a:t> пустих слайдах розміщуєте найякісніші, </a:t>
            </a:r>
            <a:r>
              <a:rPr lang="uk-UA" b="1" baseline="0" dirty="0" err="1"/>
              <a:t>найуспішні</a:t>
            </a:r>
            <a:r>
              <a:rPr lang="uk-UA" b="1" baseline="0" dirty="0"/>
              <a:t>, найвдаліші, найінформативніші фотографії, які мають смислове навантаження</a:t>
            </a:r>
            <a:r>
              <a:rPr lang="uk-UA" baseline="0" dirty="0"/>
              <a:t>. Розмиті, з обрізаними головами чи тулубом не висвітлюємо. Не більше 2 фото на слайді, якщо буде більше, то вони будуть настільки маленькими, що слухачі/глядачі не побачать зображення. </a:t>
            </a:r>
          </a:p>
          <a:p>
            <a:endParaRPr lang="uk-UA" baseline="0" dirty="0"/>
          </a:p>
          <a:p>
            <a:endParaRPr lang="uk-UA" dirty="0"/>
          </a:p>
        </p:txBody>
      </p:sp>
      <p:sp>
        <p:nvSpPr>
          <p:cNvPr id="4" name="Номер слайда 3"/>
          <p:cNvSpPr>
            <a:spLocks noGrp="1"/>
          </p:cNvSpPr>
          <p:nvPr>
            <p:ph type="sldNum" sz="quarter" idx="10"/>
          </p:nvPr>
        </p:nvSpPr>
        <p:spPr/>
        <p:txBody>
          <a:bodyPr/>
          <a:lstStyle/>
          <a:p>
            <a:fld id="{01C6E94A-D6CC-41A6-B513-845B72C5711D}" type="slidenum">
              <a:rPr lang="uk-UA" smtClean="0"/>
              <a:t>19</a:t>
            </a:fld>
            <a:endParaRPr lang="uk-UA"/>
          </a:p>
        </p:txBody>
      </p:sp>
    </p:spTree>
    <p:extLst>
      <p:ext uri="{BB962C8B-B14F-4D97-AF65-F5344CB8AC3E}">
        <p14:creationId xmlns:p14="http://schemas.microsoft.com/office/powerpoint/2010/main" val="37052787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uk-UA" b="1" dirty="0"/>
              <a:t>На</a:t>
            </a:r>
            <a:r>
              <a:rPr lang="uk-UA" b="1" baseline="0" dirty="0"/>
              <a:t> пустих слайдах розміщуєте найякісніші, </a:t>
            </a:r>
            <a:r>
              <a:rPr lang="uk-UA" b="1" baseline="0" dirty="0" err="1"/>
              <a:t>найуспішні</a:t>
            </a:r>
            <a:r>
              <a:rPr lang="uk-UA" b="1" baseline="0" dirty="0"/>
              <a:t>, найвдаліші, найінформативніші фотографії, які мають смислове навантаження</a:t>
            </a:r>
            <a:r>
              <a:rPr lang="uk-UA" baseline="0" dirty="0"/>
              <a:t>. Розмиті, з обрізаними головами чи тулубом не висвітлюємо. Не більше 2 фото на слайді, якщо буде більше, то вони будуть настільки маленькими, що слухачі/глядачі не побачать зображення. </a:t>
            </a:r>
          </a:p>
          <a:p>
            <a:endParaRPr lang="uk-UA" baseline="0" dirty="0"/>
          </a:p>
          <a:p>
            <a:endParaRPr lang="uk-UA" dirty="0"/>
          </a:p>
        </p:txBody>
      </p:sp>
      <p:sp>
        <p:nvSpPr>
          <p:cNvPr id="4" name="Номер слайда 3"/>
          <p:cNvSpPr>
            <a:spLocks noGrp="1"/>
          </p:cNvSpPr>
          <p:nvPr>
            <p:ph type="sldNum" sz="quarter" idx="10"/>
          </p:nvPr>
        </p:nvSpPr>
        <p:spPr/>
        <p:txBody>
          <a:bodyPr/>
          <a:lstStyle/>
          <a:p>
            <a:fld id="{01C6E94A-D6CC-41A6-B513-845B72C5711D}" type="slidenum">
              <a:rPr lang="uk-UA" smtClean="0"/>
              <a:t>20</a:t>
            </a:fld>
            <a:endParaRPr lang="uk-UA"/>
          </a:p>
        </p:txBody>
      </p:sp>
    </p:spTree>
    <p:extLst>
      <p:ext uri="{BB962C8B-B14F-4D97-AF65-F5344CB8AC3E}">
        <p14:creationId xmlns:p14="http://schemas.microsoft.com/office/powerpoint/2010/main" val="33148890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uk-UA" b="1" dirty="0"/>
              <a:t>На</a:t>
            </a:r>
            <a:r>
              <a:rPr lang="uk-UA" b="1" baseline="0" dirty="0"/>
              <a:t> пустих слайдах розміщуєте найякісніші, </a:t>
            </a:r>
            <a:r>
              <a:rPr lang="uk-UA" b="1" baseline="0" dirty="0" err="1"/>
              <a:t>найуспішні</a:t>
            </a:r>
            <a:r>
              <a:rPr lang="uk-UA" b="1" baseline="0" dirty="0"/>
              <a:t>, найвдаліші, найінформативніші фотографії, які мають смислове навантаження</a:t>
            </a:r>
            <a:r>
              <a:rPr lang="uk-UA" baseline="0" dirty="0"/>
              <a:t>. Розмиті, з обрізаними головами чи тулубом не висвітлюємо. Не більше 2 фото на слайді, якщо буде більше, то вони будуть настільки маленькими, що слухачі/глядачі не побачать зображення. </a:t>
            </a:r>
          </a:p>
          <a:p>
            <a:endParaRPr lang="uk-UA" baseline="0" dirty="0"/>
          </a:p>
          <a:p>
            <a:endParaRPr lang="uk-UA" dirty="0"/>
          </a:p>
        </p:txBody>
      </p:sp>
      <p:sp>
        <p:nvSpPr>
          <p:cNvPr id="4" name="Номер слайда 3"/>
          <p:cNvSpPr>
            <a:spLocks noGrp="1"/>
          </p:cNvSpPr>
          <p:nvPr>
            <p:ph type="sldNum" sz="quarter" idx="10"/>
          </p:nvPr>
        </p:nvSpPr>
        <p:spPr/>
        <p:txBody>
          <a:bodyPr/>
          <a:lstStyle/>
          <a:p>
            <a:fld id="{01C6E94A-D6CC-41A6-B513-845B72C5711D}" type="slidenum">
              <a:rPr lang="uk-UA" smtClean="0"/>
              <a:t>22</a:t>
            </a:fld>
            <a:endParaRPr lang="uk-UA"/>
          </a:p>
        </p:txBody>
      </p:sp>
    </p:spTree>
    <p:extLst>
      <p:ext uri="{BB962C8B-B14F-4D97-AF65-F5344CB8AC3E}">
        <p14:creationId xmlns:p14="http://schemas.microsoft.com/office/powerpoint/2010/main" val="37052787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uk-UA" dirty="0"/>
              <a:t>Розглянути матеріалів. Це</a:t>
            </a:r>
            <a:r>
              <a:rPr lang="en-US" dirty="0"/>
              <a:t> </a:t>
            </a:r>
            <a:r>
              <a:rPr lang="uk-UA" dirty="0"/>
              <a:t>документи,</a:t>
            </a:r>
            <a:r>
              <a:rPr lang="uk-UA" baseline="0" dirty="0"/>
              <a:t> які прийнятті з ВП + розглянуті самостійно.  </a:t>
            </a:r>
          </a:p>
          <a:p>
            <a:r>
              <a:rPr lang="uk-UA" baseline="0" dirty="0"/>
              <a:t>Значення вказуються за минулий рік та поточний: 2019(кількість викликів)/2020(кількість викликів), 2019(кількість розглянутих матеріалів)/2020(кількість розглянутих матеріалів)</a:t>
            </a:r>
            <a:endParaRPr lang="uk-UA" dirty="0"/>
          </a:p>
        </p:txBody>
      </p:sp>
      <p:sp>
        <p:nvSpPr>
          <p:cNvPr id="4" name="Номер слайда 3"/>
          <p:cNvSpPr>
            <a:spLocks noGrp="1"/>
          </p:cNvSpPr>
          <p:nvPr>
            <p:ph type="sldNum" sz="quarter" idx="10"/>
          </p:nvPr>
        </p:nvSpPr>
        <p:spPr/>
        <p:txBody>
          <a:bodyPr/>
          <a:lstStyle/>
          <a:p>
            <a:fld id="{01C6E94A-D6CC-41A6-B513-845B72C5711D}" type="slidenum">
              <a:rPr lang="uk-UA" smtClean="0"/>
              <a:t>26</a:t>
            </a:fld>
            <a:endParaRPr lang="uk-UA"/>
          </a:p>
        </p:txBody>
      </p:sp>
    </p:spTree>
    <p:extLst>
      <p:ext uri="{BB962C8B-B14F-4D97-AF65-F5344CB8AC3E}">
        <p14:creationId xmlns:p14="http://schemas.microsoft.com/office/powerpoint/2010/main" val="38120562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endParaRPr lang="uk-UA"/>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endParaRPr lang="uk-UA"/>
          </a:p>
        </p:txBody>
      </p:sp>
      <p:sp>
        <p:nvSpPr>
          <p:cNvPr id="4" name="Дата 3"/>
          <p:cNvSpPr>
            <a:spLocks noGrp="1"/>
          </p:cNvSpPr>
          <p:nvPr>
            <p:ph type="dt" sz="half" idx="10"/>
          </p:nvPr>
        </p:nvSpPr>
        <p:spPr/>
        <p:txBody>
          <a:bodyPr/>
          <a:lstStyle/>
          <a:p>
            <a:fld id="{27063F98-9BFB-48F0-83B9-4EBBA86B68AB}" type="datetimeFigureOut">
              <a:rPr lang="uk-UA" smtClean="0"/>
              <a:t>21.01.2023</a:t>
            </a:fld>
            <a:endParaRPr lang="uk-UA"/>
          </a:p>
        </p:txBody>
      </p:sp>
      <p:sp>
        <p:nvSpPr>
          <p:cNvPr id="5" name="Нижний колонтитул 4"/>
          <p:cNvSpPr>
            <a:spLocks noGrp="1"/>
          </p:cNvSpPr>
          <p:nvPr>
            <p:ph type="ftr" sz="quarter" idx="11"/>
          </p:nvPr>
        </p:nvSpPr>
        <p:spPr/>
        <p:txBody>
          <a:bodyPr/>
          <a:lstStyle/>
          <a:p>
            <a:endParaRPr lang="uk-UA"/>
          </a:p>
        </p:txBody>
      </p:sp>
      <p:sp>
        <p:nvSpPr>
          <p:cNvPr id="6" name="Номер слайда 5"/>
          <p:cNvSpPr>
            <a:spLocks noGrp="1"/>
          </p:cNvSpPr>
          <p:nvPr>
            <p:ph type="sldNum" sz="quarter" idx="12"/>
          </p:nvPr>
        </p:nvSpPr>
        <p:spPr/>
        <p:txBody>
          <a:bodyPr/>
          <a:lstStyle/>
          <a:p>
            <a:fld id="{4EA817AF-ABCD-4CF0-8950-E01922773A3C}" type="slidenum">
              <a:rPr lang="uk-UA" smtClean="0"/>
              <a:t>‹#›</a:t>
            </a:fld>
            <a:endParaRPr lang="uk-UA"/>
          </a:p>
        </p:txBody>
      </p:sp>
    </p:spTree>
    <p:extLst>
      <p:ext uri="{BB962C8B-B14F-4D97-AF65-F5344CB8AC3E}">
        <p14:creationId xmlns:p14="http://schemas.microsoft.com/office/powerpoint/2010/main" val="27411710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endParaRPr lang="uk-UA"/>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uk-UA"/>
          </a:p>
        </p:txBody>
      </p:sp>
      <p:sp>
        <p:nvSpPr>
          <p:cNvPr id="4" name="Дата 3"/>
          <p:cNvSpPr>
            <a:spLocks noGrp="1"/>
          </p:cNvSpPr>
          <p:nvPr>
            <p:ph type="dt" sz="half" idx="10"/>
          </p:nvPr>
        </p:nvSpPr>
        <p:spPr/>
        <p:txBody>
          <a:bodyPr/>
          <a:lstStyle/>
          <a:p>
            <a:fld id="{27063F98-9BFB-48F0-83B9-4EBBA86B68AB}" type="datetimeFigureOut">
              <a:rPr lang="uk-UA" smtClean="0"/>
              <a:t>21.01.2023</a:t>
            </a:fld>
            <a:endParaRPr lang="uk-UA"/>
          </a:p>
        </p:txBody>
      </p:sp>
      <p:sp>
        <p:nvSpPr>
          <p:cNvPr id="5" name="Нижний колонтитул 4"/>
          <p:cNvSpPr>
            <a:spLocks noGrp="1"/>
          </p:cNvSpPr>
          <p:nvPr>
            <p:ph type="ftr" sz="quarter" idx="11"/>
          </p:nvPr>
        </p:nvSpPr>
        <p:spPr/>
        <p:txBody>
          <a:bodyPr/>
          <a:lstStyle/>
          <a:p>
            <a:endParaRPr lang="uk-UA"/>
          </a:p>
        </p:txBody>
      </p:sp>
      <p:sp>
        <p:nvSpPr>
          <p:cNvPr id="6" name="Номер слайда 5"/>
          <p:cNvSpPr>
            <a:spLocks noGrp="1"/>
          </p:cNvSpPr>
          <p:nvPr>
            <p:ph type="sldNum" sz="quarter" idx="12"/>
          </p:nvPr>
        </p:nvSpPr>
        <p:spPr/>
        <p:txBody>
          <a:bodyPr/>
          <a:lstStyle/>
          <a:p>
            <a:fld id="{4EA817AF-ABCD-4CF0-8950-E01922773A3C}" type="slidenum">
              <a:rPr lang="uk-UA" smtClean="0"/>
              <a:t>‹#›</a:t>
            </a:fld>
            <a:endParaRPr lang="uk-UA"/>
          </a:p>
        </p:txBody>
      </p:sp>
    </p:spTree>
    <p:extLst>
      <p:ext uri="{BB962C8B-B14F-4D97-AF65-F5344CB8AC3E}">
        <p14:creationId xmlns:p14="http://schemas.microsoft.com/office/powerpoint/2010/main" val="30887136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724900" y="365125"/>
            <a:ext cx="2628900" cy="5811838"/>
          </a:xfrm>
        </p:spPr>
        <p:txBody>
          <a:bodyPr vert="eaVert"/>
          <a:lstStyle/>
          <a:p>
            <a:r>
              <a:rPr lang="ru-RU"/>
              <a:t>Образец заголовка</a:t>
            </a:r>
            <a:endParaRPr lang="uk-UA"/>
          </a:p>
        </p:txBody>
      </p:sp>
      <p:sp>
        <p:nvSpPr>
          <p:cNvPr id="3" name="Вертикальный текст 2"/>
          <p:cNvSpPr>
            <a:spLocks noGrp="1"/>
          </p:cNvSpPr>
          <p:nvPr>
            <p:ph type="body" orient="vert" idx="1"/>
          </p:nvPr>
        </p:nvSpPr>
        <p:spPr>
          <a:xfrm>
            <a:off x="838200"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uk-UA"/>
          </a:p>
        </p:txBody>
      </p:sp>
      <p:sp>
        <p:nvSpPr>
          <p:cNvPr id="4" name="Дата 3"/>
          <p:cNvSpPr>
            <a:spLocks noGrp="1"/>
          </p:cNvSpPr>
          <p:nvPr>
            <p:ph type="dt" sz="half" idx="10"/>
          </p:nvPr>
        </p:nvSpPr>
        <p:spPr/>
        <p:txBody>
          <a:bodyPr/>
          <a:lstStyle/>
          <a:p>
            <a:fld id="{27063F98-9BFB-48F0-83B9-4EBBA86B68AB}" type="datetimeFigureOut">
              <a:rPr lang="uk-UA" smtClean="0"/>
              <a:t>21.01.2023</a:t>
            </a:fld>
            <a:endParaRPr lang="uk-UA"/>
          </a:p>
        </p:txBody>
      </p:sp>
      <p:sp>
        <p:nvSpPr>
          <p:cNvPr id="5" name="Нижний колонтитул 4"/>
          <p:cNvSpPr>
            <a:spLocks noGrp="1"/>
          </p:cNvSpPr>
          <p:nvPr>
            <p:ph type="ftr" sz="quarter" idx="11"/>
          </p:nvPr>
        </p:nvSpPr>
        <p:spPr/>
        <p:txBody>
          <a:bodyPr/>
          <a:lstStyle/>
          <a:p>
            <a:endParaRPr lang="uk-UA"/>
          </a:p>
        </p:txBody>
      </p:sp>
      <p:sp>
        <p:nvSpPr>
          <p:cNvPr id="6" name="Номер слайда 5"/>
          <p:cNvSpPr>
            <a:spLocks noGrp="1"/>
          </p:cNvSpPr>
          <p:nvPr>
            <p:ph type="sldNum" sz="quarter" idx="12"/>
          </p:nvPr>
        </p:nvSpPr>
        <p:spPr/>
        <p:txBody>
          <a:bodyPr/>
          <a:lstStyle/>
          <a:p>
            <a:fld id="{4EA817AF-ABCD-4CF0-8950-E01922773A3C}" type="slidenum">
              <a:rPr lang="uk-UA" smtClean="0"/>
              <a:t>‹#›</a:t>
            </a:fld>
            <a:endParaRPr lang="uk-UA"/>
          </a:p>
        </p:txBody>
      </p:sp>
    </p:spTree>
    <p:extLst>
      <p:ext uri="{BB962C8B-B14F-4D97-AF65-F5344CB8AC3E}">
        <p14:creationId xmlns:p14="http://schemas.microsoft.com/office/powerpoint/2010/main" val="11565199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endParaRPr lang="uk-UA"/>
          </a:p>
        </p:txBody>
      </p:sp>
      <p:sp>
        <p:nvSpPr>
          <p:cNvPr id="3" name="Объект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uk-UA"/>
          </a:p>
        </p:txBody>
      </p:sp>
      <p:sp>
        <p:nvSpPr>
          <p:cNvPr id="4" name="Дата 3"/>
          <p:cNvSpPr>
            <a:spLocks noGrp="1"/>
          </p:cNvSpPr>
          <p:nvPr>
            <p:ph type="dt" sz="half" idx="10"/>
          </p:nvPr>
        </p:nvSpPr>
        <p:spPr/>
        <p:txBody>
          <a:bodyPr/>
          <a:lstStyle/>
          <a:p>
            <a:fld id="{27063F98-9BFB-48F0-83B9-4EBBA86B68AB}" type="datetimeFigureOut">
              <a:rPr lang="uk-UA" smtClean="0"/>
              <a:t>21.01.2023</a:t>
            </a:fld>
            <a:endParaRPr lang="uk-UA"/>
          </a:p>
        </p:txBody>
      </p:sp>
      <p:sp>
        <p:nvSpPr>
          <p:cNvPr id="5" name="Нижний колонтитул 4"/>
          <p:cNvSpPr>
            <a:spLocks noGrp="1"/>
          </p:cNvSpPr>
          <p:nvPr>
            <p:ph type="ftr" sz="quarter" idx="11"/>
          </p:nvPr>
        </p:nvSpPr>
        <p:spPr/>
        <p:txBody>
          <a:bodyPr/>
          <a:lstStyle/>
          <a:p>
            <a:endParaRPr lang="uk-UA"/>
          </a:p>
        </p:txBody>
      </p:sp>
      <p:sp>
        <p:nvSpPr>
          <p:cNvPr id="6" name="Номер слайда 5"/>
          <p:cNvSpPr>
            <a:spLocks noGrp="1"/>
          </p:cNvSpPr>
          <p:nvPr>
            <p:ph type="sldNum" sz="quarter" idx="12"/>
          </p:nvPr>
        </p:nvSpPr>
        <p:spPr/>
        <p:txBody>
          <a:bodyPr/>
          <a:lstStyle/>
          <a:p>
            <a:fld id="{4EA817AF-ABCD-4CF0-8950-E01922773A3C}" type="slidenum">
              <a:rPr lang="uk-UA" smtClean="0"/>
              <a:t>‹#›</a:t>
            </a:fld>
            <a:endParaRPr lang="uk-UA"/>
          </a:p>
        </p:txBody>
      </p:sp>
    </p:spTree>
    <p:extLst>
      <p:ext uri="{BB962C8B-B14F-4D97-AF65-F5344CB8AC3E}">
        <p14:creationId xmlns:p14="http://schemas.microsoft.com/office/powerpoint/2010/main" val="22107843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50" y="1709738"/>
            <a:ext cx="10515600" cy="2852737"/>
          </a:xfrm>
        </p:spPr>
        <p:txBody>
          <a:bodyPr anchor="b"/>
          <a:lstStyle>
            <a:lvl1pPr>
              <a:defRPr sz="6000"/>
            </a:lvl1pPr>
          </a:lstStyle>
          <a:p>
            <a:r>
              <a:rPr lang="ru-RU"/>
              <a:t>Образец заголовка</a:t>
            </a:r>
            <a:endParaRPr lang="uk-UA"/>
          </a:p>
        </p:txBody>
      </p:sp>
      <p:sp>
        <p:nvSpPr>
          <p:cNvPr id="3" name="Текст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Дата 3"/>
          <p:cNvSpPr>
            <a:spLocks noGrp="1"/>
          </p:cNvSpPr>
          <p:nvPr>
            <p:ph type="dt" sz="half" idx="10"/>
          </p:nvPr>
        </p:nvSpPr>
        <p:spPr/>
        <p:txBody>
          <a:bodyPr/>
          <a:lstStyle/>
          <a:p>
            <a:fld id="{27063F98-9BFB-48F0-83B9-4EBBA86B68AB}" type="datetimeFigureOut">
              <a:rPr lang="uk-UA" smtClean="0"/>
              <a:t>21.01.2023</a:t>
            </a:fld>
            <a:endParaRPr lang="uk-UA"/>
          </a:p>
        </p:txBody>
      </p:sp>
      <p:sp>
        <p:nvSpPr>
          <p:cNvPr id="5" name="Нижний колонтитул 4"/>
          <p:cNvSpPr>
            <a:spLocks noGrp="1"/>
          </p:cNvSpPr>
          <p:nvPr>
            <p:ph type="ftr" sz="quarter" idx="11"/>
          </p:nvPr>
        </p:nvSpPr>
        <p:spPr/>
        <p:txBody>
          <a:bodyPr/>
          <a:lstStyle/>
          <a:p>
            <a:endParaRPr lang="uk-UA"/>
          </a:p>
        </p:txBody>
      </p:sp>
      <p:sp>
        <p:nvSpPr>
          <p:cNvPr id="6" name="Номер слайда 5"/>
          <p:cNvSpPr>
            <a:spLocks noGrp="1"/>
          </p:cNvSpPr>
          <p:nvPr>
            <p:ph type="sldNum" sz="quarter" idx="12"/>
          </p:nvPr>
        </p:nvSpPr>
        <p:spPr/>
        <p:txBody>
          <a:bodyPr/>
          <a:lstStyle/>
          <a:p>
            <a:fld id="{4EA817AF-ABCD-4CF0-8950-E01922773A3C}" type="slidenum">
              <a:rPr lang="uk-UA" smtClean="0"/>
              <a:t>‹#›</a:t>
            </a:fld>
            <a:endParaRPr lang="uk-UA"/>
          </a:p>
        </p:txBody>
      </p:sp>
    </p:spTree>
    <p:extLst>
      <p:ext uri="{BB962C8B-B14F-4D97-AF65-F5344CB8AC3E}">
        <p14:creationId xmlns:p14="http://schemas.microsoft.com/office/powerpoint/2010/main" val="7375911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endParaRPr lang="uk-UA"/>
          </a:p>
        </p:txBody>
      </p:sp>
      <p:sp>
        <p:nvSpPr>
          <p:cNvPr id="3" name="Объект 2"/>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uk-UA"/>
          </a:p>
        </p:txBody>
      </p:sp>
      <p:sp>
        <p:nvSpPr>
          <p:cNvPr id="4" name="Объект 3"/>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uk-UA"/>
          </a:p>
        </p:txBody>
      </p:sp>
      <p:sp>
        <p:nvSpPr>
          <p:cNvPr id="5" name="Дата 4"/>
          <p:cNvSpPr>
            <a:spLocks noGrp="1"/>
          </p:cNvSpPr>
          <p:nvPr>
            <p:ph type="dt" sz="half" idx="10"/>
          </p:nvPr>
        </p:nvSpPr>
        <p:spPr/>
        <p:txBody>
          <a:bodyPr/>
          <a:lstStyle/>
          <a:p>
            <a:fld id="{27063F98-9BFB-48F0-83B9-4EBBA86B68AB}" type="datetimeFigureOut">
              <a:rPr lang="uk-UA" smtClean="0"/>
              <a:t>21.01.2023</a:t>
            </a:fld>
            <a:endParaRPr lang="uk-UA"/>
          </a:p>
        </p:txBody>
      </p:sp>
      <p:sp>
        <p:nvSpPr>
          <p:cNvPr id="6" name="Нижний колонтитул 5"/>
          <p:cNvSpPr>
            <a:spLocks noGrp="1"/>
          </p:cNvSpPr>
          <p:nvPr>
            <p:ph type="ftr" sz="quarter" idx="11"/>
          </p:nvPr>
        </p:nvSpPr>
        <p:spPr/>
        <p:txBody>
          <a:bodyPr/>
          <a:lstStyle/>
          <a:p>
            <a:endParaRPr lang="uk-UA"/>
          </a:p>
        </p:txBody>
      </p:sp>
      <p:sp>
        <p:nvSpPr>
          <p:cNvPr id="7" name="Номер слайда 6"/>
          <p:cNvSpPr>
            <a:spLocks noGrp="1"/>
          </p:cNvSpPr>
          <p:nvPr>
            <p:ph type="sldNum" sz="quarter" idx="12"/>
          </p:nvPr>
        </p:nvSpPr>
        <p:spPr/>
        <p:txBody>
          <a:bodyPr/>
          <a:lstStyle/>
          <a:p>
            <a:fld id="{4EA817AF-ABCD-4CF0-8950-E01922773A3C}" type="slidenum">
              <a:rPr lang="uk-UA" smtClean="0"/>
              <a:t>‹#›</a:t>
            </a:fld>
            <a:endParaRPr lang="uk-UA"/>
          </a:p>
        </p:txBody>
      </p:sp>
    </p:spTree>
    <p:extLst>
      <p:ext uri="{BB962C8B-B14F-4D97-AF65-F5344CB8AC3E}">
        <p14:creationId xmlns:p14="http://schemas.microsoft.com/office/powerpoint/2010/main" val="29547998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365125"/>
            <a:ext cx="10515600" cy="1325563"/>
          </a:xfrm>
        </p:spPr>
        <p:txBody>
          <a:bodyPr/>
          <a:lstStyle/>
          <a:p>
            <a:r>
              <a:rPr lang="ru-RU"/>
              <a:t>Образец заголовка</a:t>
            </a:r>
            <a:endParaRPr lang="uk-UA"/>
          </a:p>
        </p:txBody>
      </p:sp>
      <p:sp>
        <p:nvSpPr>
          <p:cNvPr id="3" name="Текст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p:cNvSpPr>
            <a:spLocks noGrp="1"/>
          </p:cNvSpPr>
          <p:nvPr>
            <p:ph sz="half" idx="2"/>
          </p:nvPr>
        </p:nvSpPr>
        <p:spPr>
          <a:xfrm>
            <a:off x="839788"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uk-UA"/>
          </a:p>
        </p:txBody>
      </p:sp>
      <p:sp>
        <p:nvSpPr>
          <p:cNvPr id="5" name="Текст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p:cNvSpPr>
            <a:spLocks noGrp="1"/>
          </p:cNvSpPr>
          <p:nvPr>
            <p:ph sz="quarter" idx="4"/>
          </p:nvPr>
        </p:nvSpPr>
        <p:spPr>
          <a:xfrm>
            <a:off x="6172200"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uk-UA"/>
          </a:p>
        </p:txBody>
      </p:sp>
      <p:sp>
        <p:nvSpPr>
          <p:cNvPr id="7" name="Дата 6"/>
          <p:cNvSpPr>
            <a:spLocks noGrp="1"/>
          </p:cNvSpPr>
          <p:nvPr>
            <p:ph type="dt" sz="half" idx="10"/>
          </p:nvPr>
        </p:nvSpPr>
        <p:spPr/>
        <p:txBody>
          <a:bodyPr/>
          <a:lstStyle/>
          <a:p>
            <a:fld id="{27063F98-9BFB-48F0-83B9-4EBBA86B68AB}" type="datetimeFigureOut">
              <a:rPr lang="uk-UA" smtClean="0"/>
              <a:t>21.01.2023</a:t>
            </a:fld>
            <a:endParaRPr lang="uk-UA"/>
          </a:p>
        </p:txBody>
      </p:sp>
      <p:sp>
        <p:nvSpPr>
          <p:cNvPr id="8" name="Нижний колонтитул 7"/>
          <p:cNvSpPr>
            <a:spLocks noGrp="1"/>
          </p:cNvSpPr>
          <p:nvPr>
            <p:ph type="ftr" sz="quarter" idx="11"/>
          </p:nvPr>
        </p:nvSpPr>
        <p:spPr/>
        <p:txBody>
          <a:bodyPr/>
          <a:lstStyle/>
          <a:p>
            <a:endParaRPr lang="uk-UA"/>
          </a:p>
        </p:txBody>
      </p:sp>
      <p:sp>
        <p:nvSpPr>
          <p:cNvPr id="9" name="Номер слайда 8"/>
          <p:cNvSpPr>
            <a:spLocks noGrp="1"/>
          </p:cNvSpPr>
          <p:nvPr>
            <p:ph type="sldNum" sz="quarter" idx="12"/>
          </p:nvPr>
        </p:nvSpPr>
        <p:spPr/>
        <p:txBody>
          <a:bodyPr/>
          <a:lstStyle/>
          <a:p>
            <a:fld id="{4EA817AF-ABCD-4CF0-8950-E01922773A3C}" type="slidenum">
              <a:rPr lang="uk-UA" smtClean="0"/>
              <a:t>‹#›</a:t>
            </a:fld>
            <a:endParaRPr lang="uk-UA"/>
          </a:p>
        </p:txBody>
      </p:sp>
    </p:spTree>
    <p:extLst>
      <p:ext uri="{BB962C8B-B14F-4D97-AF65-F5344CB8AC3E}">
        <p14:creationId xmlns:p14="http://schemas.microsoft.com/office/powerpoint/2010/main" val="32072656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endParaRPr lang="uk-UA"/>
          </a:p>
        </p:txBody>
      </p:sp>
      <p:sp>
        <p:nvSpPr>
          <p:cNvPr id="3" name="Дата 2"/>
          <p:cNvSpPr>
            <a:spLocks noGrp="1"/>
          </p:cNvSpPr>
          <p:nvPr>
            <p:ph type="dt" sz="half" idx="10"/>
          </p:nvPr>
        </p:nvSpPr>
        <p:spPr/>
        <p:txBody>
          <a:bodyPr/>
          <a:lstStyle/>
          <a:p>
            <a:fld id="{27063F98-9BFB-48F0-83B9-4EBBA86B68AB}" type="datetimeFigureOut">
              <a:rPr lang="uk-UA" smtClean="0"/>
              <a:t>21.01.2023</a:t>
            </a:fld>
            <a:endParaRPr lang="uk-UA"/>
          </a:p>
        </p:txBody>
      </p:sp>
      <p:sp>
        <p:nvSpPr>
          <p:cNvPr id="4" name="Нижний колонтитул 3"/>
          <p:cNvSpPr>
            <a:spLocks noGrp="1"/>
          </p:cNvSpPr>
          <p:nvPr>
            <p:ph type="ftr" sz="quarter" idx="11"/>
          </p:nvPr>
        </p:nvSpPr>
        <p:spPr/>
        <p:txBody>
          <a:bodyPr/>
          <a:lstStyle/>
          <a:p>
            <a:endParaRPr lang="uk-UA"/>
          </a:p>
        </p:txBody>
      </p:sp>
      <p:sp>
        <p:nvSpPr>
          <p:cNvPr id="5" name="Номер слайда 4"/>
          <p:cNvSpPr>
            <a:spLocks noGrp="1"/>
          </p:cNvSpPr>
          <p:nvPr>
            <p:ph type="sldNum" sz="quarter" idx="12"/>
          </p:nvPr>
        </p:nvSpPr>
        <p:spPr/>
        <p:txBody>
          <a:bodyPr/>
          <a:lstStyle/>
          <a:p>
            <a:fld id="{4EA817AF-ABCD-4CF0-8950-E01922773A3C}" type="slidenum">
              <a:rPr lang="uk-UA" smtClean="0"/>
              <a:t>‹#›</a:t>
            </a:fld>
            <a:endParaRPr lang="uk-UA"/>
          </a:p>
        </p:txBody>
      </p:sp>
    </p:spTree>
    <p:extLst>
      <p:ext uri="{BB962C8B-B14F-4D97-AF65-F5344CB8AC3E}">
        <p14:creationId xmlns:p14="http://schemas.microsoft.com/office/powerpoint/2010/main" val="15155058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27063F98-9BFB-48F0-83B9-4EBBA86B68AB}" type="datetimeFigureOut">
              <a:rPr lang="uk-UA" smtClean="0"/>
              <a:t>21.01.2023</a:t>
            </a:fld>
            <a:endParaRPr lang="uk-UA"/>
          </a:p>
        </p:txBody>
      </p:sp>
      <p:sp>
        <p:nvSpPr>
          <p:cNvPr id="3" name="Нижний колонтитул 2"/>
          <p:cNvSpPr>
            <a:spLocks noGrp="1"/>
          </p:cNvSpPr>
          <p:nvPr>
            <p:ph type="ftr" sz="quarter" idx="11"/>
          </p:nvPr>
        </p:nvSpPr>
        <p:spPr/>
        <p:txBody>
          <a:bodyPr/>
          <a:lstStyle/>
          <a:p>
            <a:endParaRPr lang="uk-UA"/>
          </a:p>
        </p:txBody>
      </p:sp>
      <p:sp>
        <p:nvSpPr>
          <p:cNvPr id="4" name="Номер слайда 3"/>
          <p:cNvSpPr>
            <a:spLocks noGrp="1"/>
          </p:cNvSpPr>
          <p:nvPr>
            <p:ph type="sldNum" sz="quarter" idx="12"/>
          </p:nvPr>
        </p:nvSpPr>
        <p:spPr/>
        <p:txBody>
          <a:bodyPr/>
          <a:lstStyle/>
          <a:p>
            <a:fld id="{4EA817AF-ABCD-4CF0-8950-E01922773A3C}" type="slidenum">
              <a:rPr lang="uk-UA" smtClean="0"/>
              <a:t>‹#›</a:t>
            </a:fld>
            <a:endParaRPr lang="uk-UA"/>
          </a:p>
        </p:txBody>
      </p:sp>
    </p:spTree>
    <p:extLst>
      <p:ext uri="{BB962C8B-B14F-4D97-AF65-F5344CB8AC3E}">
        <p14:creationId xmlns:p14="http://schemas.microsoft.com/office/powerpoint/2010/main" val="29685733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a:t>Образец заголовка</a:t>
            </a:r>
            <a:endParaRPr lang="uk-UA"/>
          </a:p>
        </p:txBody>
      </p:sp>
      <p:sp>
        <p:nvSpPr>
          <p:cNvPr id="3" name="Объект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uk-UA"/>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p:cNvSpPr>
            <a:spLocks noGrp="1"/>
          </p:cNvSpPr>
          <p:nvPr>
            <p:ph type="dt" sz="half" idx="10"/>
          </p:nvPr>
        </p:nvSpPr>
        <p:spPr/>
        <p:txBody>
          <a:bodyPr/>
          <a:lstStyle/>
          <a:p>
            <a:fld id="{27063F98-9BFB-48F0-83B9-4EBBA86B68AB}" type="datetimeFigureOut">
              <a:rPr lang="uk-UA" smtClean="0"/>
              <a:t>21.01.2023</a:t>
            </a:fld>
            <a:endParaRPr lang="uk-UA"/>
          </a:p>
        </p:txBody>
      </p:sp>
      <p:sp>
        <p:nvSpPr>
          <p:cNvPr id="6" name="Нижний колонтитул 5"/>
          <p:cNvSpPr>
            <a:spLocks noGrp="1"/>
          </p:cNvSpPr>
          <p:nvPr>
            <p:ph type="ftr" sz="quarter" idx="11"/>
          </p:nvPr>
        </p:nvSpPr>
        <p:spPr/>
        <p:txBody>
          <a:bodyPr/>
          <a:lstStyle/>
          <a:p>
            <a:endParaRPr lang="uk-UA"/>
          </a:p>
        </p:txBody>
      </p:sp>
      <p:sp>
        <p:nvSpPr>
          <p:cNvPr id="7" name="Номер слайда 6"/>
          <p:cNvSpPr>
            <a:spLocks noGrp="1"/>
          </p:cNvSpPr>
          <p:nvPr>
            <p:ph type="sldNum" sz="quarter" idx="12"/>
          </p:nvPr>
        </p:nvSpPr>
        <p:spPr/>
        <p:txBody>
          <a:bodyPr/>
          <a:lstStyle/>
          <a:p>
            <a:fld id="{4EA817AF-ABCD-4CF0-8950-E01922773A3C}" type="slidenum">
              <a:rPr lang="uk-UA" smtClean="0"/>
              <a:t>‹#›</a:t>
            </a:fld>
            <a:endParaRPr lang="uk-UA"/>
          </a:p>
        </p:txBody>
      </p:sp>
    </p:spTree>
    <p:extLst>
      <p:ext uri="{BB962C8B-B14F-4D97-AF65-F5344CB8AC3E}">
        <p14:creationId xmlns:p14="http://schemas.microsoft.com/office/powerpoint/2010/main" val="5179737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a:t>Образец заголовка</a:t>
            </a:r>
            <a:endParaRPr lang="uk-UA"/>
          </a:p>
        </p:txBody>
      </p:sp>
      <p:sp>
        <p:nvSpPr>
          <p:cNvPr id="3" name="Рисунок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uk-UA"/>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p:cNvSpPr>
            <a:spLocks noGrp="1"/>
          </p:cNvSpPr>
          <p:nvPr>
            <p:ph type="dt" sz="half" idx="10"/>
          </p:nvPr>
        </p:nvSpPr>
        <p:spPr/>
        <p:txBody>
          <a:bodyPr/>
          <a:lstStyle/>
          <a:p>
            <a:fld id="{27063F98-9BFB-48F0-83B9-4EBBA86B68AB}" type="datetimeFigureOut">
              <a:rPr lang="uk-UA" smtClean="0"/>
              <a:t>21.01.2023</a:t>
            </a:fld>
            <a:endParaRPr lang="uk-UA"/>
          </a:p>
        </p:txBody>
      </p:sp>
      <p:sp>
        <p:nvSpPr>
          <p:cNvPr id="6" name="Нижний колонтитул 5"/>
          <p:cNvSpPr>
            <a:spLocks noGrp="1"/>
          </p:cNvSpPr>
          <p:nvPr>
            <p:ph type="ftr" sz="quarter" idx="11"/>
          </p:nvPr>
        </p:nvSpPr>
        <p:spPr/>
        <p:txBody>
          <a:bodyPr/>
          <a:lstStyle/>
          <a:p>
            <a:endParaRPr lang="uk-UA"/>
          </a:p>
        </p:txBody>
      </p:sp>
      <p:sp>
        <p:nvSpPr>
          <p:cNvPr id="7" name="Номер слайда 6"/>
          <p:cNvSpPr>
            <a:spLocks noGrp="1"/>
          </p:cNvSpPr>
          <p:nvPr>
            <p:ph type="sldNum" sz="quarter" idx="12"/>
          </p:nvPr>
        </p:nvSpPr>
        <p:spPr/>
        <p:txBody>
          <a:bodyPr/>
          <a:lstStyle/>
          <a:p>
            <a:fld id="{4EA817AF-ABCD-4CF0-8950-E01922773A3C}" type="slidenum">
              <a:rPr lang="uk-UA" smtClean="0"/>
              <a:t>‹#›</a:t>
            </a:fld>
            <a:endParaRPr lang="uk-UA"/>
          </a:p>
        </p:txBody>
      </p:sp>
    </p:spTree>
    <p:extLst>
      <p:ext uri="{BB962C8B-B14F-4D97-AF65-F5344CB8AC3E}">
        <p14:creationId xmlns:p14="http://schemas.microsoft.com/office/powerpoint/2010/main" val="38966188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a:t>Образец заголовка</a:t>
            </a:r>
            <a:endParaRPr lang="uk-UA"/>
          </a:p>
        </p:txBody>
      </p:sp>
      <p:sp>
        <p:nvSpPr>
          <p:cNvPr id="3" name="Текст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uk-UA"/>
          </a:p>
        </p:txBody>
      </p:sp>
      <p:sp>
        <p:nvSpPr>
          <p:cNvPr id="4" name="Дата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7063F98-9BFB-48F0-83B9-4EBBA86B68AB}" type="datetimeFigureOut">
              <a:rPr lang="uk-UA" smtClean="0"/>
              <a:t>21.01.2023</a:t>
            </a:fld>
            <a:endParaRPr lang="uk-UA"/>
          </a:p>
        </p:txBody>
      </p:sp>
      <p:sp>
        <p:nvSpPr>
          <p:cNvPr id="5" name="Нижний колонтитул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uk-UA"/>
          </a:p>
        </p:txBody>
      </p:sp>
      <p:sp>
        <p:nvSpPr>
          <p:cNvPr id="6" name="Номер слайда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EA817AF-ABCD-4CF0-8950-E01922773A3C}" type="slidenum">
              <a:rPr lang="uk-UA" smtClean="0"/>
              <a:t>‹#›</a:t>
            </a:fld>
            <a:endParaRPr lang="uk-UA"/>
          </a:p>
        </p:txBody>
      </p:sp>
    </p:spTree>
    <p:extLst>
      <p:ext uri="{BB962C8B-B14F-4D97-AF65-F5344CB8AC3E}">
        <p14:creationId xmlns:p14="http://schemas.microsoft.com/office/powerpoint/2010/main" val="253846632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uk-U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19.jpeg"/><Relationship Id="rId4" Type="http://schemas.openxmlformats.org/officeDocument/2006/relationships/image" Target="../media/image18.jpeg"/></Relationships>
</file>

<file path=ppt/slides/_rels/slide1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jpeg"/><Relationship Id="rId1" Type="http://schemas.openxmlformats.org/officeDocument/2006/relationships/slideLayout" Target="../slideLayouts/slideLayout7.xml"/><Relationship Id="rId5" Type="http://schemas.openxmlformats.org/officeDocument/2006/relationships/image" Target="../media/image23.jpeg"/><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jpeg"/><Relationship Id="rId1" Type="http://schemas.openxmlformats.org/officeDocument/2006/relationships/slideLayout" Target="../slideLayouts/slideLayout1.xml"/><Relationship Id="rId5" Type="http://schemas.openxmlformats.org/officeDocument/2006/relationships/image" Target="../media/image26.jpeg"/><Relationship Id="rId4" Type="http://schemas.openxmlformats.org/officeDocument/2006/relationships/image" Target="../media/image25.jpeg"/></Relationships>
</file>

<file path=ppt/slides/_rels/slide1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jpeg"/><Relationship Id="rId1" Type="http://schemas.openxmlformats.org/officeDocument/2006/relationships/slideLayout" Target="../slideLayouts/slideLayout1.xml"/><Relationship Id="rId4" Type="http://schemas.openxmlformats.org/officeDocument/2006/relationships/image" Target="../media/image28.jpg"/></Relationships>
</file>

<file path=ppt/slides/_rels/slide1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jpeg"/><Relationship Id="rId1" Type="http://schemas.openxmlformats.org/officeDocument/2006/relationships/slideLayout" Target="../slideLayouts/slideLayout1.xml"/><Relationship Id="rId4" Type="http://schemas.openxmlformats.org/officeDocument/2006/relationships/image" Target="../media/image30.jpeg"/></Relationships>
</file>

<file path=ppt/slides/_rels/slide1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2.jpeg"/><Relationship Id="rId1" Type="http://schemas.openxmlformats.org/officeDocument/2006/relationships/slideLayout" Target="../slideLayouts/slideLayout1.xml"/><Relationship Id="rId5" Type="http://schemas.openxmlformats.org/officeDocument/2006/relationships/image" Target="../media/image33.jpeg"/><Relationship Id="rId4" Type="http://schemas.openxmlformats.org/officeDocument/2006/relationships/image" Target="../media/image32.jpeg"/></Relationships>
</file>

<file path=ppt/slides/_rels/slide1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2.jpeg"/><Relationship Id="rId1" Type="http://schemas.openxmlformats.org/officeDocument/2006/relationships/slideLayout" Target="../slideLayouts/slideLayout1.xml"/><Relationship Id="rId4" Type="http://schemas.openxmlformats.org/officeDocument/2006/relationships/image" Target="../media/image35.jpeg"/></Relationships>
</file>

<file path=ppt/slides/_rels/slide1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37.jpeg"/><Relationship Id="rId4" Type="http://schemas.openxmlformats.org/officeDocument/2006/relationships/image" Target="../media/image36.jpe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39.jpeg"/><Relationship Id="rId4" Type="http://schemas.openxmlformats.org/officeDocument/2006/relationships/image" Target="../media/image38.jpeg"/></Relationships>
</file>

<file path=ppt/slides/_rels/slide2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41.jpeg"/></Relationships>
</file>

<file path=ppt/slides/_rels/slide2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44.jpeg"/><Relationship Id="rId5" Type="http://schemas.openxmlformats.org/officeDocument/2006/relationships/image" Target="../media/image43.jpeg"/><Relationship Id="rId4" Type="http://schemas.openxmlformats.org/officeDocument/2006/relationships/image" Target="../media/image42.jpeg"/></Relationships>
</file>

<file path=ppt/slides/_rels/slide23.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46.jpeg"/></Relationships>
</file>

<file path=ppt/slides/_rels/slide24.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48.jpeg"/></Relationships>
</file>

<file path=ppt/slides/_rels/slide25.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50.jpeg"/></Relationships>
</file>

<file path=ppt/slides/_rels/slide2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52.png"/><Relationship Id="rId4" Type="http://schemas.openxmlformats.org/officeDocument/2006/relationships/image" Target="../media/image51.png"/></Relationships>
</file>

<file path=ppt/slides/_rels/slide2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28.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58.jpeg"/></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2.jpeg"/><Relationship Id="rId1" Type="http://schemas.openxmlformats.org/officeDocument/2006/relationships/slideLayout" Target="../slideLayouts/slideLayout5.xml"/><Relationship Id="rId4" Type="http://schemas.openxmlformats.org/officeDocument/2006/relationships/image" Target="../media/image7.jpeg"/></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2.jpeg"/><Relationship Id="rId1" Type="http://schemas.openxmlformats.org/officeDocument/2006/relationships/slideLayout" Target="../slideLayouts/slideLayout1.xml"/><Relationship Id="rId5" Type="http://schemas.openxmlformats.org/officeDocument/2006/relationships/image" Target="../media/image10.jpeg"/><Relationship Id="rId4" Type="http://schemas.openxmlformats.org/officeDocument/2006/relationships/image" Target="../media/image9.jpeg"/></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11.emf"/></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2.jpeg"/><Relationship Id="rId1" Type="http://schemas.openxmlformats.org/officeDocument/2006/relationships/slideLayout" Target="../slideLayouts/slideLayout1.xml"/><Relationship Id="rId4" Type="http://schemas.openxmlformats.org/officeDocument/2006/relationships/image" Target="../media/image13.jpeg"/></Relationships>
</file>

<file path=ppt/slides/_rels/slide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4.jpeg"/><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6.jpeg"/><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9.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2.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4208"/>
            <a:ext cx="12252960" cy="6892208"/>
          </a:xfrm>
          <a:prstGeom prst="rect">
            <a:avLst/>
          </a:prstGeom>
        </p:spPr>
      </p:pic>
      <p:sp>
        <p:nvSpPr>
          <p:cNvPr id="3" name="TextBox 2"/>
          <p:cNvSpPr txBox="1"/>
          <p:nvPr/>
        </p:nvSpPr>
        <p:spPr>
          <a:xfrm>
            <a:off x="1458354" y="2873577"/>
            <a:ext cx="9275296" cy="3303340"/>
          </a:xfrm>
          <a:prstGeom prst="rect">
            <a:avLst/>
          </a:prstGeom>
          <a:noFill/>
        </p:spPr>
        <p:txBody>
          <a:bodyPr wrap="none" rtlCol="0">
            <a:spAutoFit/>
          </a:bodyPr>
          <a:lstStyle/>
          <a:p>
            <a:pPr algn="ctr">
              <a:lnSpc>
                <a:spcPct val="150000"/>
              </a:lnSpc>
            </a:pPr>
            <a:r>
              <a:rPr lang="uk-UA" sz="3600" dirty="0">
                <a:solidFill>
                  <a:srgbClr val="182947"/>
                </a:solidFill>
                <a:latin typeface="Proxima Nova Rg" panose="02000506030000020004" pitchFamily="2" charset="0"/>
              </a:rPr>
              <a:t>З В І Т</a:t>
            </a:r>
          </a:p>
          <a:p>
            <a:pPr algn="ctr">
              <a:lnSpc>
                <a:spcPct val="150000"/>
              </a:lnSpc>
            </a:pPr>
            <a:r>
              <a:rPr lang="uk-UA" sz="3600" dirty="0">
                <a:solidFill>
                  <a:srgbClr val="182947"/>
                </a:solidFill>
                <a:latin typeface="Proxima Nova Rg" panose="02000506030000020004" pitchFamily="2" charset="0"/>
              </a:rPr>
              <a:t>за</a:t>
            </a:r>
            <a:r>
              <a:rPr lang="uk-UA" sz="3600" b="1" dirty="0">
                <a:solidFill>
                  <a:srgbClr val="182947"/>
                </a:solidFill>
                <a:latin typeface="Proxima Nova Rg" panose="02000506030000020004" pitchFamily="2" charset="0"/>
              </a:rPr>
              <a:t> 202</a:t>
            </a:r>
            <a:r>
              <a:rPr lang="en-US" sz="3600" b="1" dirty="0">
                <a:solidFill>
                  <a:srgbClr val="182947"/>
                </a:solidFill>
                <a:latin typeface="Proxima Nova Rg" panose="02000506030000020004" pitchFamily="2" charset="0"/>
              </a:rPr>
              <a:t>2</a:t>
            </a:r>
            <a:r>
              <a:rPr lang="uk-UA" sz="3600" b="1" dirty="0">
                <a:solidFill>
                  <a:srgbClr val="182947"/>
                </a:solidFill>
                <a:latin typeface="Proxima Nova Rg" panose="02000506030000020004" pitchFamily="2" charset="0"/>
              </a:rPr>
              <a:t> рік</a:t>
            </a:r>
          </a:p>
          <a:p>
            <a:pPr algn="ctr">
              <a:lnSpc>
                <a:spcPct val="150000"/>
              </a:lnSpc>
            </a:pPr>
            <a:r>
              <a:rPr lang="uk-UA" sz="3600" dirty="0">
                <a:solidFill>
                  <a:srgbClr val="182947"/>
                </a:solidFill>
                <a:latin typeface="Proxima Nova Rg" panose="02000506030000020004" pitchFamily="2" charset="0"/>
              </a:rPr>
              <a:t>поліцейських офіцерів громади</a:t>
            </a:r>
          </a:p>
          <a:p>
            <a:pPr algn="ctr">
              <a:lnSpc>
                <a:spcPct val="150000"/>
              </a:lnSpc>
            </a:pPr>
            <a:r>
              <a:rPr lang="uk-UA" sz="3600" dirty="0">
                <a:solidFill>
                  <a:srgbClr val="182947"/>
                </a:solidFill>
                <a:latin typeface="Proxima Nova Rg" panose="02000506030000020004" pitchFamily="2" charset="0"/>
              </a:rPr>
              <a:t>Роменської міської територіальної громади</a:t>
            </a:r>
          </a:p>
        </p:txBody>
      </p:sp>
      <p:cxnSp>
        <p:nvCxnSpPr>
          <p:cNvPr id="6" name="Прямая соединительная линия 5"/>
          <p:cNvCxnSpPr/>
          <p:nvPr/>
        </p:nvCxnSpPr>
        <p:spPr>
          <a:xfrm>
            <a:off x="231354" y="1916935"/>
            <a:ext cx="4583017" cy="11017"/>
          </a:xfrm>
          <a:prstGeom prst="line">
            <a:avLst/>
          </a:prstGeom>
          <a:ln w="19050"/>
        </p:spPr>
        <p:style>
          <a:lnRef idx="1">
            <a:schemeClr val="accent4"/>
          </a:lnRef>
          <a:fillRef idx="0">
            <a:schemeClr val="accent4"/>
          </a:fillRef>
          <a:effectRef idx="0">
            <a:schemeClr val="accent4"/>
          </a:effectRef>
          <a:fontRef idx="minor">
            <a:schemeClr val="tx1"/>
          </a:fontRef>
        </p:style>
      </p:cxnSp>
      <p:cxnSp>
        <p:nvCxnSpPr>
          <p:cNvPr id="7" name="Прямая соединительная линия 6"/>
          <p:cNvCxnSpPr/>
          <p:nvPr/>
        </p:nvCxnSpPr>
        <p:spPr>
          <a:xfrm>
            <a:off x="7346414" y="1927952"/>
            <a:ext cx="4583017" cy="11017"/>
          </a:xfrm>
          <a:prstGeom prst="line">
            <a:avLst/>
          </a:prstGeom>
          <a:ln w="19050"/>
        </p:spPr>
        <p:style>
          <a:lnRef idx="1">
            <a:schemeClr val="accent4"/>
          </a:lnRef>
          <a:fillRef idx="0">
            <a:schemeClr val="accent4"/>
          </a:fillRef>
          <a:effectRef idx="0">
            <a:schemeClr val="accent4"/>
          </a:effectRef>
          <a:fontRef idx="minor">
            <a:schemeClr val="tx1"/>
          </a:fontRef>
        </p:style>
      </p:cxnSp>
    </p:spTree>
    <p:extLst>
      <p:ext uri="{BB962C8B-B14F-4D97-AF65-F5344CB8AC3E}">
        <p14:creationId xmlns:p14="http://schemas.microsoft.com/office/powerpoint/2010/main" val="4626704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912" y="0"/>
            <a:ext cx="12192073" cy="6857960"/>
          </a:xfrm>
          <a:prstGeom prst="rect">
            <a:avLst/>
          </a:prstGeom>
        </p:spPr>
      </p:pic>
      <p:sp>
        <p:nvSpPr>
          <p:cNvPr id="7" name="TextBox 6"/>
          <p:cNvSpPr txBox="1"/>
          <p:nvPr/>
        </p:nvSpPr>
        <p:spPr>
          <a:xfrm>
            <a:off x="3613429" y="394947"/>
            <a:ext cx="4100803" cy="523220"/>
          </a:xfrm>
          <a:prstGeom prst="rect">
            <a:avLst/>
          </a:prstGeom>
          <a:noFill/>
        </p:spPr>
        <p:txBody>
          <a:bodyPr wrap="none" rtlCol="0">
            <a:spAutoFit/>
          </a:bodyPr>
          <a:lstStyle/>
          <a:p>
            <a:pPr algn="ctr"/>
            <a:r>
              <a:rPr lang="uk-UA" sz="2800" dirty="0">
                <a:solidFill>
                  <a:schemeClr val="bg1"/>
                </a:solidFill>
                <a:latin typeface="Proxima Nova Rg" panose="02000506030000020004" pitchFamily="2" charset="0"/>
              </a:rPr>
              <a:t>Превентивна діяльність</a:t>
            </a:r>
          </a:p>
        </p:txBody>
      </p:sp>
      <p:pic>
        <p:nvPicPr>
          <p:cNvPr id="9" name="Рисунок 8">
            <a:extLst>
              <a:ext uri="{FF2B5EF4-FFF2-40B4-BE49-F238E27FC236}">
                <a16:creationId xmlns:a16="http://schemas.microsoft.com/office/drawing/2014/main" id="{5A236F65-B218-C2F1-1887-E98497C7777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36532" y="1744001"/>
            <a:ext cx="3886684" cy="5063668"/>
          </a:xfrm>
          <a:prstGeom prst="rect">
            <a:avLst/>
          </a:prstGeom>
        </p:spPr>
      </p:pic>
      <p:pic>
        <p:nvPicPr>
          <p:cNvPr id="11" name="Рисунок 10">
            <a:extLst>
              <a:ext uri="{FF2B5EF4-FFF2-40B4-BE49-F238E27FC236}">
                <a16:creationId xmlns:a16="http://schemas.microsoft.com/office/drawing/2014/main" id="{C01F45B3-4755-BAC4-9EF8-69FA538F64A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6742" y="2018165"/>
            <a:ext cx="6477938" cy="4789504"/>
          </a:xfrm>
          <a:prstGeom prst="rect">
            <a:avLst/>
          </a:prstGeom>
        </p:spPr>
      </p:pic>
    </p:spTree>
    <p:extLst>
      <p:ext uri="{BB962C8B-B14F-4D97-AF65-F5344CB8AC3E}">
        <p14:creationId xmlns:p14="http://schemas.microsoft.com/office/powerpoint/2010/main" val="25278583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a:extLst>
              <a:ext uri="{FF2B5EF4-FFF2-40B4-BE49-F238E27FC236}">
                <a16:creationId xmlns:a16="http://schemas.microsoft.com/office/drawing/2014/main" id="{6B8F6F84-D51A-BE8C-0D22-97C7966BE0E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73" cy="6857960"/>
          </a:xfrm>
          <a:prstGeom prst="rect">
            <a:avLst/>
          </a:prstGeom>
        </p:spPr>
      </p:pic>
      <p:sp>
        <p:nvSpPr>
          <p:cNvPr id="3" name="TextBox 2">
            <a:extLst>
              <a:ext uri="{FF2B5EF4-FFF2-40B4-BE49-F238E27FC236}">
                <a16:creationId xmlns:a16="http://schemas.microsoft.com/office/drawing/2014/main" id="{61F79A80-4123-6BD2-4921-8D585354E460}"/>
              </a:ext>
            </a:extLst>
          </p:cNvPr>
          <p:cNvSpPr txBox="1"/>
          <p:nvPr/>
        </p:nvSpPr>
        <p:spPr>
          <a:xfrm>
            <a:off x="3146155" y="394947"/>
            <a:ext cx="5035353" cy="523220"/>
          </a:xfrm>
          <a:prstGeom prst="rect">
            <a:avLst/>
          </a:prstGeom>
          <a:noFill/>
        </p:spPr>
        <p:txBody>
          <a:bodyPr wrap="none" rtlCol="0">
            <a:spAutoFit/>
          </a:bodyPr>
          <a:lstStyle/>
          <a:p>
            <a:pPr algn="ctr"/>
            <a:r>
              <a:rPr lang="uk-UA" sz="2800" dirty="0">
                <a:solidFill>
                  <a:schemeClr val="bg1"/>
                </a:solidFill>
                <a:latin typeface="Proxima Nova Rg" panose="02000506030000020004" pitchFamily="2" charset="0"/>
              </a:rPr>
              <a:t>Розшук безвісти зниклих осіб</a:t>
            </a:r>
          </a:p>
        </p:txBody>
      </p:sp>
      <p:pic>
        <p:nvPicPr>
          <p:cNvPr id="5" name="Рисунок 4">
            <a:extLst>
              <a:ext uri="{FF2B5EF4-FFF2-40B4-BE49-F238E27FC236}">
                <a16:creationId xmlns:a16="http://schemas.microsoft.com/office/drawing/2014/main" id="{05792F3B-9748-5227-945B-C01BCD45B92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99911" y="1846516"/>
            <a:ext cx="6516209" cy="4887157"/>
          </a:xfrm>
          <a:prstGeom prst="rect">
            <a:avLst/>
          </a:prstGeom>
        </p:spPr>
      </p:pic>
    </p:spTree>
    <p:extLst>
      <p:ext uri="{BB962C8B-B14F-4D97-AF65-F5344CB8AC3E}">
        <p14:creationId xmlns:p14="http://schemas.microsoft.com/office/powerpoint/2010/main" val="23382130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1"/>
            <a:ext cx="12192074" cy="6857960"/>
          </a:xfrm>
          <a:prstGeom prst="rect">
            <a:avLst/>
          </a:prstGeom>
        </p:spPr>
      </p:pic>
      <p:pic>
        <p:nvPicPr>
          <p:cNvPr id="3" name="Рисунок 2"/>
          <p:cNvPicPr>
            <a:picLocks noChangeAspect="1"/>
          </p:cNvPicPr>
          <p:nvPr/>
        </p:nvPicPr>
        <p:blipFill>
          <a:blip r:embed="rId3"/>
          <a:stretch>
            <a:fillRect/>
          </a:stretch>
        </p:blipFill>
        <p:spPr>
          <a:xfrm>
            <a:off x="251322" y="515284"/>
            <a:ext cx="7907197" cy="749873"/>
          </a:xfrm>
          <a:prstGeom prst="rect">
            <a:avLst/>
          </a:prstGeom>
        </p:spPr>
      </p:pic>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 y="40"/>
            <a:ext cx="12192073" cy="6857960"/>
          </a:xfrm>
          <a:prstGeom prst="rect">
            <a:avLst/>
          </a:prstGeom>
        </p:spPr>
      </p:pic>
      <p:sp>
        <p:nvSpPr>
          <p:cNvPr id="5" name="Прямоугольник 4"/>
          <p:cNvSpPr/>
          <p:nvPr/>
        </p:nvSpPr>
        <p:spPr>
          <a:xfrm>
            <a:off x="332672" y="426637"/>
            <a:ext cx="5511445" cy="738664"/>
          </a:xfrm>
          <a:prstGeom prst="rect">
            <a:avLst/>
          </a:prstGeom>
        </p:spPr>
        <p:txBody>
          <a:bodyPr wrap="none">
            <a:spAutoFit/>
          </a:bodyPr>
          <a:lstStyle/>
          <a:p>
            <a:pPr lvl="0">
              <a:lnSpc>
                <a:spcPct val="150000"/>
              </a:lnSpc>
            </a:pPr>
            <a:r>
              <a:rPr lang="uk-UA" sz="2800" dirty="0">
                <a:solidFill>
                  <a:prstClr val="white"/>
                </a:solidFill>
                <a:latin typeface="Proxima Nova Lt" panose="02000506030000020004" pitchFamily="2" charset="0"/>
              </a:rPr>
              <a:t>АДМІНІСТРАТИВНА ПРАКТИКА</a:t>
            </a:r>
          </a:p>
        </p:txBody>
      </p:sp>
      <p:sp>
        <p:nvSpPr>
          <p:cNvPr id="6" name="Прямоугольник 5"/>
          <p:cNvSpPr/>
          <p:nvPr/>
        </p:nvSpPr>
        <p:spPr>
          <a:xfrm>
            <a:off x="4395313" y="1842812"/>
            <a:ext cx="4751622" cy="523220"/>
          </a:xfrm>
          <a:prstGeom prst="rect">
            <a:avLst/>
          </a:prstGeom>
        </p:spPr>
        <p:txBody>
          <a:bodyPr wrap="none">
            <a:spAutoFit/>
          </a:bodyPr>
          <a:lstStyle/>
          <a:p>
            <a:r>
              <a:rPr lang="uk-UA" sz="2800" dirty="0">
                <a:solidFill>
                  <a:srgbClr val="182947"/>
                </a:solidFill>
                <a:latin typeface="Proxima Nova Lt" panose="02000506030000020004" pitchFamily="2" charset="0"/>
              </a:rPr>
              <a:t>у сфері дозвільної системи</a:t>
            </a:r>
          </a:p>
        </p:txBody>
      </p:sp>
      <p:cxnSp>
        <p:nvCxnSpPr>
          <p:cNvPr id="7" name="Прямая соединительная линия 6"/>
          <p:cNvCxnSpPr/>
          <p:nvPr/>
        </p:nvCxnSpPr>
        <p:spPr>
          <a:xfrm flipV="1">
            <a:off x="4109227" y="2404628"/>
            <a:ext cx="4657385" cy="2128"/>
          </a:xfrm>
          <a:prstGeom prst="line">
            <a:avLst/>
          </a:prstGeom>
          <a:ln w="19050"/>
        </p:spPr>
        <p:style>
          <a:lnRef idx="2">
            <a:schemeClr val="accent4"/>
          </a:lnRef>
          <a:fillRef idx="0">
            <a:schemeClr val="accent4"/>
          </a:fillRef>
          <a:effectRef idx="1">
            <a:schemeClr val="accent4"/>
          </a:effectRef>
          <a:fontRef idx="minor">
            <a:schemeClr val="tx1"/>
          </a:fontRef>
        </p:style>
      </p:cxnSp>
      <p:pic>
        <p:nvPicPr>
          <p:cNvPr id="8" name="Рисунок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8043" y="3945002"/>
            <a:ext cx="1077454" cy="1077454"/>
          </a:xfrm>
          <a:prstGeom prst="rect">
            <a:avLst/>
          </a:prstGeom>
        </p:spPr>
      </p:pic>
      <p:sp>
        <p:nvSpPr>
          <p:cNvPr id="9" name="TextBox 8"/>
          <p:cNvSpPr txBox="1"/>
          <p:nvPr/>
        </p:nvSpPr>
        <p:spPr>
          <a:xfrm>
            <a:off x="791435" y="3296909"/>
            <a:ext cx="3712042" cy="523220"/>
          </a:xfrm>
          <a:prstGeom prst="rect">
            <a:avLst/>
          </a:prstGeom>
          <a:noFill/>
        </p:spPr>
        <p:txBody>
          <a:bodyPr wrap="none" rtlCol="0">
            <a:spAutoFit/>
          </a:bodyPr>
          <a:lstStyle/>
          <a:p>
            <a:r>
              <a:rPr lang="uk-UA" sz="2800" dirty="0">
                <a:solidFill>
                  <a:srgbClr val="182947"/>
                </a:solidFill>
                <a:latin typeface="Proxima Nova Lt" panose="02000506030000020004" pitchFamily="2" charset="0"/>
              </a:rPr>
              <a:t>Всього власників зброї</a:t>
            </a:r>
          </a:p>
        </p:txBody>
      </p:sp>
      <p:sp>
        <p:nvSpPr>
          <p:cNvPr id="13" name="TextBox 12"/>
          <p:cNvSpPr txBox="1"/>
          <p:nvPr/>
        </p:nvSpPr>
        <p:spPr>
          <a:xfrm>
            <a:off x="1938131" y="3975897"/>
            <a:ext cx="1444626" cy="1015663"/>
          </a:xfrm>
          <a:prstGeom prst="rect">
            <a:avLst/>
          </a:prstGeom>
        </p:spPr>
        <p:style>
          <a:lnRef idx="2">
            <a:schemeClr val="accent4"/>
          </a:lnRef>
          <a:fillRef idx="1">
            <a:schemeClr val="lt1"/>
          </a:fillRef>
          <a:effectRef idx="0">
            <a:schemeClr val="accent4"/>
          </a:effectRef>
          <a:fontRef idx="minor">
            <a:schemeClr val="dk1"/>
          </a:fontRef>
        </p:style>
        <p:txBody>
          <a:bodyPr wrap="none" rtlCol="0">
            <a:spAutoFit/>
          </a:bodyPr>
          <a:lstStyle/>
          <a:p>
            <a:r>
              <a:rPr lang="uk-UA" sz="6000" dirty="0">
                <a:solidFill>
                  <a:srgbClr val="FFC000"/>
                </a:solidFill>
                <a:latin typeface="Proxima Nova Rg" panose="02000506030000020004" pitchFamily="2" charset="0"/>
              </a:rPr>
              <a:t>205</a:t>
            </a:r>
          </a:p>
        </p:txBody>
      </p:sp>
      <p:sp>
        <p:nvSpPr>
          <p:cNvPr id="16" name="TextBox 15"/>
          <p:cNvSpPr txBox="1"/>
          <p:nvPr/>
        </p:nvSpPr>
        <p:spPr>
          <a:xfrm>
            <a:off x="3760743" y="5031286"/>
            <a:ext cx="5354351" cy="830997"/>
          </a:xfrm>
          <a:prstGeom prst="rect">
            <a:avLst/>
          </a:prstGeom>
          <a:noFill/>
        </p:spPr>
        <p:txBody>
          <a:bodyPr wrap="none" rtlCol="0">
            <a:spAutoFit/>
          </a:bodyPr>
          <a:lstStyle/>
          <a:p>
            <a:r>
              <a:rPr lang="uk-UA" sz="2400" dirty="0">
                <a:solidFill>
                  <a:srgbClr val="182947"/>
                </a:solidFill>
                <a:latin typeface="Proxima Nova Lt" panose="02000506030000020004" pitchFamily="2" charset="0"/>
              </a:rPr>
              <a:t>Здійснено перевірки власників зброї</a:t>
            </a:r>
          </a:p>
          <a:p>
            <a:endParaRPr lang="uk-UA" sz="2400" dirty="0">
              <a:solidFill>
                <a:srgbClr val="182947"/>
              </a:solidFill>
              <a:latin typeface="Proxima Nova Lt" panose="02000506030000020004" pitchFamily="2" charset="0"/>
            </a:endParaRPr>
          </a:p>
        </p:txBody>
      </p:sp>
      <p:pic>
        <p:nvPicPr>
          <p:cNvPr id="11" name="Рисунок 10">
            <a:extLst>
              <a:ext uri="{FF2B5EF4-FFF2-40B4-BE49-F238E27FC236}">
                <a16:creationId xmlns:a16="http://schemas.microsoft.com/office/drawing/2014/main" id="{A758E6AB-EA85-4E1D-A213-DAE3AFDFA14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305101" y="1728473"/>
            <a:ext cx="2722856" cy="4990344"/>
          </a:xfrm>
          <a:prstGeom prst="rect">
            <a:avLst/>
          </a:prstGeom>
        </p:spPr>
      </p:pic>
    </p:spTree>
    <p:extLst>
      <p:ext uri="{BB962C8B-B14F-4D97-AF65-F5344CB8AC3E}">
        <p14:creationId xmlns:p14="http://schemas.microsoft.com/office/powerpoint/2010/main" val="78727456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3291" y="0"/>
            <a:ext cx="12192000" cy="6857919"/>
          </a:xfrm>
          <a:prstGeom prst="rect">
            <a:avLst/>
          </a:prstGeom>
        </p:spPr>
      </p:pic>
      <p:sp>
        <p:nvSpPr>
          <p:cNvPr id="4" name="TextBox 3"/>
          <p:cNvSpPr txBox="1"/>
          <p:nvPr/>
        </p:nvSpPr>
        <p:spPr>
          <a:xfrm>
            <a:off x="228600" y="581025"/>
            <a:ext cx="8137164" cy="523220"/>
          </a:xfrm>
          <a:prstGeom prst="rect">
            <a:avLst/>
          </a:prstGeom>
          <a:noFill/>
        </p:spPr>
        <p:txBody>
          <a:bodyPr wrap="none" rtlCol="0">
            <a:spAutoFit/>
          </a:bodyPr>
          <a:lstStyle/>
          <a:p>
            <a:r>
              <a:rPr lang="uk-UA" sz="2800" dirty="0">
                <a:solidFill>
                  <a:schemeClr val="bg1"/>
                </a:solidFill>
                <a:latin typeface="Proxima Nova Rg" panose="02000506030000020004" pitchFamily="2" charset="0"/>
              </a:rPr>
              <a:t>РОЗКРИТІ КРИМІНАЛЬНІ ПРАВОПОРУШЕННЯ</a:t>
            </a:r>
          </a:p>
        </p:txBody>
      </p:sp>
      <p:sp>
        <p:nvSpPr>
          <p:cNvPr id="9" name="TextBox 8"/>
          <p:cNvSpPr txBox="1"/>
          <p:nvPr/>
        </p:nvSpPr>
        <p:spPr>
          <a:xfrm>
            <a:off x="824949" y="1822001"/>
            <a:ext cx="3321550" cy="430887"/>
          </a:xfrm>
          <a:prstGeom prst="rect">
            <a:avLst/>
          </a:prstGeom>
          <a:noFill/>
        </p:spPr>
        <p:txBody>
          <a:bodyPr wrap="none" rtlCol="0">
            <a:spAutoFit/>
          </a:bodyPr>
          <a:lstStyle/>
          <a:p>
            <a:r>
              <a:rPr lang="uk-UA" sz="2200" dirty="0">
                <a:solidFill>
                  <a:srgbClr val="182947"/>
                </a:solidFill>
                <a:latin typeface="Proxima Nova Rg" panose="02000506030000020004" pitchFamily="2" charset="0"/>
              </a:rPr>
              <a:t>Легкі тілесні ушкодження</a:t>
            </a:r>
          </a:p>
        </p:txBody>
      </p:sp>
      <p:sp>
        <p:nvSpPr>
          <p:cNvPr id="14" name="Полилиния 13"/>
          <p:cNvSpPr/>
          <p:nvPr/>
        </p:nvSpPr>
        <p:spPr>
          <a:xfrm>
            <a:off x="9296705" y="3228730"/>
            <a:ext cx="801399" cy="1628647"/>
          </a:xfrm>
          <a:custGeom>
            <a:avLst/>
            <a:gdLst>
              <a:gd name="connsiteX0" fmla="*/ 118014 w 727833"/>
              <a:gd name="connsiteY0" fmla="*/ 575483 h 1464327"/>
              <a:gd name="connsiteX1" fmla="*/ 118014 w 727833"/>
              <a:gd name="connsiteY1" fmla="*/ 741655 h 1464327"/>
              <a:gd name="connsiteX2" fmla="*/ 130377 w 727833"/>
              <a:gd name="connsiteY2" fmla="*/ 738514 h 1464327"/>
              <a:gd name="connsiteX3" fmla="*/ 135000 w 727833"/>
              <a:gd name="connsiteY3" fmla="*/ 739689 h 1464327"/>
              <a:gd name="connsiteX4" fmla="*/ 135574 w 727833"/>
              <a:gd name="connsiteY4" fmla="*/ 575483 h 1464327"/>
              <a:gd name="connsiteX5" fmla="*/ 387816 w 727833"/>
              <a:gd name="connsiteY5" fmla="*/ 442310 h 1464327"/>
              <a:gd name="connsiteX6" fmla="*/ 387816 w 727833"/>
              <a:gd name="connsiteY6" fmla="*/ 465088 h 1464327"/>
              <a:gd name="connsiteX7" fmla="*/ 398557 w 727833"/>
              <a:gd name="connsiteY7" fmla="*/ 470784 h 1464327"/>
              <a:gd name="connsiteX8" fmla="*/ 409298 w 727833"/>
              <a:gd name="connsiteY8" fmla="*/ 465089 h 1464327"/>
              <a:gd name="connsiteX9" fmla="*/ 409298 w 727833"/>
              <a:gd name="connsiteY9" fmla="*/ 442310 h 1464327"/>
              <a:gd name="connsiteX10" fmla="*/ 164580 w 727833"/>
              <a:gd name="connsiteY10" fmla="*/ 434821 h 1464327"/>
              <a:gd name="connsiteX11" fmla="*/ 164580 w 727833"/>
              <a:gd name="connsiteY11" fmla="*/ 446632 h 1464327"/>
              <a:gd name="connsiteX12" fmla="*/ 257063 w 727833"/>
              <a:gd name="connsiteY12" fmla="*/ 446632 h 1464327"/>
              <a:gd name="connsiteX13" fmla="*/ 257063 w 727833"/>
              <a:gd name="connsiteY13" fmla="*/ 434821 h 1464327"/>
              <a:gd name="connsiteX14" fmla="*/ 399619 w 727833"/>
              <a:gd name="connsiteY14" fmla="*/ 424031 h 1464327"/>
              <a:gd name="connsiteX15" fmla="*/ 409474 w 727833"/>
              <a:gd name="connsiteY15" fmla="*/ 432471 h 1464327"/>
              <a:gd name="connsiteX16" fmla="*/ 424871 w 727833"/>
              <a:gd name="connsiteY16" fmla="*/ 432471 h 1464327"/>
              <a:gd name="connsiteX17" fmla="*/ 424871 w 727833"/>
              <a:gd name="connsiteY17" fmla="*/ 445658 h 1464327"/>
              <a:gd name="connsiteX18" fmla="*/ 436809 w 727833"/>
              <a:gd name="connsiteY18" fmla="*/ 455881 h 1464327"/>
              <a:gd name="connsiteX19" fmla="*/ 424871 w 727833"/>
              <a:gd name="connsiteY19" fmla="*/ 466104 h 1464327"/>
              <a:gd name="connsiteX20" fmla="*/ 424871 w 727833"/>
              <a:gd name="connsiteY20" fmla="*/ 477513 h 1464327"/>
              <a:gd name="connsiteX21" fmla="*/ 411550 w 727833"/>
              <a:gd name="connsiteY21" fmla="*/ 477513 h 1464327"/>
              <a:gd name="connsiteX22" fmla="*/ 399621 w 727833"/>
              <a:gd name="connsiteY22" fmla="*/ 487730 h 1464327"/>
              <a:gd name="connsiteX23" fmla="*/ 387689 w 727833"/>
              <a:gd name="connsiteY23" fmla="*/ 477513 h 1464327"/>
              <a:gd name="connsiteX24" fmla="*/ 372278 w 727833"/>
              <a:gd name="connsiteY24" fmla="*/ 477513 h 1464327"/>
              <a:gd name="connsiteX25" fmla="*/ 372278 w 727833"/>
              <a:gd name="connsiteY25" fmla="*/ 464314 h 1464327"/>
              <a:gd name="connsiteX26" fmla="*/ 362431 w 727833"/>
              <a:gd name="connsiteY26" fmla="*/ 455880 h 1464327"/>
              <a:gd name="connsiteX27" fmla="*/ 372278 w 727833"/>
              <a:gd name="connsiteY27" fmla="*/ 447447 h 1464327"/>
              <a:gd name="connsiteX28" fmla="*/ 372278 w 727833"/>
              <a:gd name="connsiteY28" fmla="*/ 432471 h 1464327"/>
              <a:gd name="connsiteX29" fmla="*/ 389766 w 727833"/>
              <a:gd name="connsiteY29" fmla="*/ 432471 h 1464327"/>
              <a:gd name="connsiteX30" fmla="*/ 399676 w 727833"/>
              <a:gd name="connsiteY30" fmla="*/ 408434 h 1464327"/>
              <a:gd name="connsiteX31" fmla="*/ 356096 w 727833"/>
              <a:gd name="connsiteY31" fmla="*/ 455870 h 1464327"/>
              <a:gd name="connsiteX32" fmla="*/ 399676 w 727833"/>
              <a:gd name="connsiteY32" fmla="*/ 503305 h 1464327"/>
              <a:gd name="connsiteX33" fmla="*/ 443258 w 727833"/>
              <a:gd name="connsiteY33" fmla="*/ 455870 h 1464327"/>
              <a:gd name="connsiteX34" fmla="*/ 399676 w 727833"/>
              <a:gd name="connsiteY34" fmla="*/ 408434 h 1464327"/>
              <a:gd name="connsiteX35" fmla="*/ 495842 w 727833"/>
              <a:gd name="connsiteY35" fmla="*/ 337647 h 1464327"/>
              <a:gd name="connsiteX36" fmla="*/ 556394 w 727833"/>
              <a:gd name="connsiteY36" fmla="*/ 376120 h 1464327"/>
              <a:gd name="connsiteX37" fmla="*/ 598674 w 727833"/>
              <a:gd name="connsiteY37" fmla="*/ 449097 h 1464327"/>
              <a:gd name="connsiteX38" fmla="*/ 722728 w 727833"/>
              <a:gd name="connsiteY38" fmla="*/ 663221 h 1464327"/>
              <a:gd name="connsiteX39" fmla="*/ 695652 w 727833"/>
              <a:gd name="connsiteY39" fmla="*/ 732372 h 1464327"/>
              <a:gd name="connsiteX40" fmla="*/ 622192 w 727833"/>
              <a:gd name="connsiteY40" fmla="*/ 721467 h 1464327"/>
              <a:gd name="connsiteX41" fmla="*/ 513783 w 727833"/>
              <a:gd name="connsiteY41" fmla="*/ 534349 h 1464327"/>
              <a:gd name="connsiteX42" fmla="*/ 513282 w 727833"/>
              <a:gd name="connsiteY42" fmla="*/ 534640 h 1464327"/>
              <a:gd name="connsiteX43" fmla="*/ 473784 w 727833"/>
              <a:gd name="connsiteY43" fmla="*/ 466465 h 1464327"/>
              <a:gd name="connsiteX44" fmla="*/ 473784 w 727833"/>
              <a:gd name="connsiteY44" fmla="*/ 758328 h 1464327"/>
              <a:gd name="connsiteX45" fmla="*/ 350533 w 727833"/>
              <a:gd name="connsiteY45" fmla="*/ 778394 h 1464327"/>
              <a:gd name="connsiteX46" fmla="*/ 344198 w 727833"/>
              <a:gd name="connsiteY46" fmla="*/ 767544 h 1464327"/>
              <a:gd name="connsiteX47" fmla="*/ 265541 w 727833"/>
              <a:gd name="connsiteY47" fmla="*/ 767544 h 1464327"/>
              <a:gd name="connsiteX48" fmla="*/ 258748 w 727833"/>
              <a:gd name="connsiteY48" fmla="*/ 779179 h 1464327"/>
              <a:gd name="connsiteX49" fmla="*/ 175345 w 727833"/>
              <a:gd name="connsiteY49" fmla="*/ 765600 h 1464327"/>
              <a:gd name="connsiteX50" fmla="*/ 185447 w 727833"/>
              <a:gd name="connsiteY50" fmla="*/ 784462 h 1464327"/>
              <a:gd name="connsiteX51" fmla="*/ 186146 w 727833"/>
              <a:gd name="connsiteY51" fmla="*/ 788814 h 1464327"/>
              <a:gd name="connsiteX52" fmla="*/ 257021 w 727833"/>
              <a:gd name="connsiteY52" fmla="*/ 800353 h 1464327"/>
              <a:gd name="connsiteX53" fmla="*/ 257768 w 727833"/>
              <a:gd name="connsiteY53" fmla="*/ 796988 h 1464327"/>
              <a:gd name="connsiteX54" fmla="*/ 265541 w 727833"/>
              <a:gd name="connsiteY54" fmla="*/ 810301 h 1464327"/>
              <a:gd name="connsiteX55" fmla="*/ 344198 w 727833"/>
              <a:gd name="connsiteY55" fmla="*/ 810301 h 1464327"/>
              <a:gd name="connsiteX56" fmla="*/ 352250 w 727833"/>
              <a:gd name="connsiteY56" fmla="*/ 796510 h 1464327"/>
              <a:gd name="connsiteX57" fmla="*/ 352906 w 727833"/>
              <a:gd name="connsiteY57" fmla="*/ 799464 h 1464327"/>
              <a:gd name="connsiteX58" fmla="*/ 473784 w 727833"/>
              <a:gd name="connsiteY58" fmla="*/ 779784 h 1464327"/>
              <a:gd name="connsiteX59" fmla="*/ 473784 w 727833"/>
              <a:gd name="connsiteY59" fmla="*/ 873858 h 1464327"/>
              <a:gd name="connsiteX60" fmla="*/ 471944 w 727833"/>
              <a:gd name="connsiteY60" fmla="*/ 1401165 h 1464327"/>
              <a:gd name="connsiteX61" fmla="*/ 398193 w 727833"/>
              <a:gd name="connsiteY61" fmla="*/ 1464327 h 1464327"/>
              <a:gd name="connsiteX62" fmla="*/ 324443 w 727833"/>
              <a:gd name="connsiteY62" fmla="*/ 1401165 h 1464327"/>
              <a:gd name="connsiteX63" fmla="*/ 324443 w 727833"/>
              <a:gd name="connsiteY63" fmla="*/ 896349 h 1464327"/>
              <a:gd name="connsiteX64" fmla="*/ 280192 w 727833"/>
              <a:gd name="connsiteY64" fmla="*/ 896349 h 1464327"/>
              <a:gd name="connsiteX65" fmla="*/ 280192 w 727833"/>
              <a:gd name="connsiteY65" fmla="*/ 1401164 h 1464327"/>
              <a:gd name="connsiteX66" fmla="*/ 206442 w 727833"/>
              <a:gd name="connsiteY66" fmla="*/ 1464327 h 1464327"/>
              <a:gd name="connsiteX67" fmla="*/ 132691 w 727833"/>
              <a:gd name="connsiteY67" fmla="*/ 1401164 h 1464327"/>
              <a:gd name="connsiteX68" fmla="*/ 134483 w 727833"/>
              <a:gd name="connsiteY68" fmla="*/ 887935 h 1464327"/>
              <a:gd name="connsiteX69" fmla="*/ 130377 w 727833"/>
              <a:gd name="connsiteY69" fmla="*/ 888978 h 1464327"/>
              <a:gd name="connsiteX70" fmla="*/ 88116 w 727833"/>
              <a:gd name="connsiteY70" fmla="*/ 866943 h 1464327"/>
              <a:gd name="connsiteX71" fmla="*/ 83123 w 727833"/>
              <a:gd name="connsiteY71" fmla="*/ 857621 h 1464327"/>
              <a:gd name="connsiteX72" fmla="*/ 81976 w 727833"/>
              <a:gd name="connsiteY72" fmla="*/ 858284 h 1464327"/>
              <a:gd name="connsiteX73" fmla="*/ 59008 w 727833"/>
              <a:gd name="connsiteY73" fmla="*/ 862255 h 1464327"/>
              <a:gd name="connsiteX74" fmla="*/ 0 w 727833"/>
              <a:gd name="connsiteY74" fmla="*/ 811719 h 1464327"/>
              <a:gd name="connsiteX75" fmla="*/ 0 w 727833"/>
              <a:gd name="connsiteY75" fmla="*/ 575483 h 1464327"/>
              <a:gd name="connsiteX76" fmla="*/ 0 w 727833"/>
              <a:gd name="connsiteY76" fmla="*/ 449256 h 1464327"/>
              <a:gd name="connsiteX77" fmla="*/ 114807 w 727833"/>
              <a:gd name="connsiteY77" fmla="*/ 350932 h 1464327"/>
              <a:gd name="connsiteX78" fmla="*/ 423840 w 727833"/>
              <a:gd name="connsiteY78" fmla="*/ 350932 h 1464327"/>
              <a:gd name="connsiteX79" fmla="*/ 455085 w 727833"/>
              <a:gd name="connsiteY79" fmla="*/ 338968 h 1464327"/>
              <a:gd name="connsiteX80" fmla="*/ 495842 w 727833"/>
              <a:gd name="connsiteY80" fmla="*/ 337647 h 1464327"/>
              <a:gd name="connsiteX81" fmla="*/ 421943 w 727833"/>
              <a:gd name="connsiteY81" fmla="*/ 146317 h 1464327"/>
              <a:gd name="connsiteX82" fmla="*/ 432544 w 727833"/>
              <a:gd name="connsiteY82" fmla="*/ 159781 h 1464327"/>
              <a:gd name="connsiteX83" fmla="*/ 443404 w 727833"/>
              <a:gd name="connsiteY83" fmla="*/ 205854 h 1464327"/>
              <a:gd name="connsiteX84" fmla="*/ 305199 w 727833"/>
              <a:gd name="connsiteY84" fmla="*/ 324216 h 1464327"/>
              <a:gd name="connsiteX85" fmla="*/ 166995 w 727833"/>
              <a:gd name="connsiteY85" fmla="*/ 205854 h 1464327"/>
              <a:gd name="connsiteX86" fmla="*/ 177856 w 727833"/>
              <a:gd name="connsiteY86" fmla="*/ 159781 h 1464327"/>
              <a:gd name="connsiteX87" fmla="*/ 188023 w 727833"/>
              <a:gd name="connsiteY87" fmla="*/ 146866 h 1464327"/>
              <a:gd name="connsiteX88" fmla="*/ 196467 w 727833"/>
              <a:gd name="connsiteY88" fmla="*/ 156415 h 1464327"/>
              <a:gd name="connsiteX89" fmla="*/ 304740 w 727833"/>
              <a:gd name="connsiteY89" fmla="*/ 191446 h 1464327"/>
              <a:gd name="connsiteX90" fmla="*/ 413013 w 727833"/>
              <a:gd name="connsiteY90" fmla="*/ 156415 h 1464327"/>
              <a:gd name="connsiteX91" fmla="*/ 292743 w 727833"/>
              <a:gd name="connsiteY91" fmla="*/ 44660 h 1464327"/>
              <a:gd name="connsiteX92" fmla="*/ 317616 w 727833"/>
              <a:gd name="connsiteY92" fmla="*/ 44660 h 1464327"/>
              <a:gd name="connsiteX93" fmla="*/ 317617 w 727833"/>
              <a:gd name="connsiteY93" fmla="*/ 71034 h 1464327"/>
              <a:gd name="connsiteX94" fmla="*/ 305179 w 727833"/>
              <a:gd name="connsiteY94" fmla="*/ 77627 h 1464327"/>
              <a:gd name="connsiteX95" fmla="*/ 292743 w 727833"/>
              <a:gd name="connsiteY95" fmla="*/ 71034 h 1464327"/>
              <a:gd name="connsiteX96" fmla="*/ 306410 w 727833"/>
              <a:gd name="connsiteY96" fmla="*/ 23496 h 1464327"/>
              <a:gd name="connsiteX97" fmla="*/ 295000 w 727833"/>
              <a:gd name="connsiteY97" fmla="*/ 33267 h 1464327"/>
              <a:gd name="connsiteX98" fmla="*/ 274752 w 727833"/>
              <a:gd name="connsiteY98" fmla="*/ 33267 h 1464327"/>
              <a:gd name="connsiteX99" fmla="*/ 274752 w 727833"/>
              <a:gd name="connsiteY99" fmla="*/ 50608 h 1464327"/>
              <a:gd name="connsiteX100" fmla="*/ 263351 w 727833"/>
              <a:gd name="connsiteY100" fmla="*/ 60372 h 1464327"/>
              <a:gd name="connsiteX101" fmla="*/ 274752 w 727833"/>
              <a:gd name="connsiteY101" fmla="*/ 70137 h 1464327"/>
              <a:gd name="connsiteX102" fmla="*/ 274752 w 727833"/>
              <a:gd name="connsiteY102" fmla="*/ 85419 h 1464327"/>
              <a:gd name="connsiteX103" fmla="*/ 292596 w 727833"/>
              <a:gd name="connsiteY103" fmla="*/ 85419 h 1464327"/>
              <a:gd name="connsiteX104" fmla="*/ 296726 w 727833"/>
              <a:gd name="connsiteY104" fmla="*/ 88955 h 1464327"/>
              <a:gd name="connsiteX105" fmla="*/ 305020 w 727833"/>
              <a:gd name="connsiteY105" fmla="*/ 87521 h 1464327"/>
              <a:gd name="connsiteX106" fmla="*/ 305179 w 727833"/>
              <a:gd name="connsiteY106" fmla="*/ 87605 h 1464327"/>
              <a:gd name="connsiteX107" fmla="*/ 305347 w 727833"/>
              <a:gd name="connsiteY107" fmla="*/ 87515 h 1464327"/>
              <a:gd name="connsiteX108" fmla="*/ 315688 w 727833"/>
              <a:gd name="connsiteY108" fmla="*/ 89303 h 1464327"/>
              <a:gd name="connsiteX109" fmla="*/ 320223 w 727833"/>
              <a:gd name="connsiteY109" fmla="*/ 85419 h 1464327"/>
              <a:gd name="connsiteX110" fmla="*/ 335647 w 727833"/>
              <a:gd name="connsiteY110" fmla="*/ 85419 h 1464327"/>
              <a:gd name="connsiteX111" fmla="*/ 335647 w 727833"/>
              <a:gd name="connsiteY111" fmla="*/ 72210 h 1464327"/>
              <a:gd name="connsiteX112" fmla="*/ 349468 w 727833"/>
              <a:gd name="connsiteY112" fmla="*/ 60372 h 1464327"/>
              <a:gd name="connsiteX113" fmla="*/ 335647 w 727833"/>
              <a:gd name="connsiteY113" fmla="*/ 48535 h 1464327"/>
              <a:gd name="connsiteX114" fmla="*/ 335646 w 727833"/>
              <a:gd name="connsiteY114" fmla="*/ 33267 h 1464327"/>
              <a:gd name="connsiteX115" fmla="*/ 317819 w 727833"/>
              <a:gd name="connsiteY115" fmla="*/ 33267 h 1464327"/>
              <a:gd name="connsiteX116" fmla="*/ 305201 w 727833"/>
              <a:gd name="connsiteY116" fmla="*/ 0 h 1464327"/>
              <a:gd name="connsiteX117" fmla="*/ 415143 w 727833"/>
              <a:gd name="connsiteY117" fmla="*/ 34730 h 1464327"/>
              <a:gd name="connsiteX118" fmla="*/ 432968 w 727833"/>
              <a:gd name="connsiteY118" fmla="*/ 39408 h 1464327"/>
              <a:gd name="connsiteX119" fmla="*/ 443704 w 727833"/>
              <a:gd name="connsiteY119" fmla="*/ 41263 h 1464327"/>
              <a:gd name="connsiteX120" fmla="*/ 467133 w 727833"/>
              <a:gd name="connsiteY120" fmla="*/ 71535 h 1464327"/>
              <a:gd name="connsiteX121" fmla="*/ 443704 w 727833"/>
              <a:gd name="connsiteY121" fmla="*/ 101807 h 1464327"/>
              <a:gd name="connsiteX122" fmla="*/ 435990 w 727833"/>
              <a:gd name="connsiteY122" fmla="*/ 103140 h 1464327"/>
              <a:gd name="connsiteX123" fmla="*/ 425056 w 727833"/>
              <a:gd name="connsiteY123" fmla="*/ 114552 h 1464327"/>
              <a:gd name="connsiteX124" fmla="*/ 427607 w 727833"/>
              <a:gd name="connsiteY124" fmla="*/ 114552 h 1464327"/>
              <a:gd name="connsiteX125" fmla="*/ 426039 w 727833"/>
              <a:gd name="connsiteY125" fmla="*/ 119882 h 1464327"/>
              <a:gd name="connsiteX126" fmla="*/ 304768 w 727833"/>
              <a:gd name="connsiteY126" fmla="*/ 175030 h 1464327"/>
              <a:gd name="connsiteX127" fmla="*/ 183499 w 727833"/>
              <a:gd name="connsiteY127" fmla="*/ 119882 h 1464327"/>
              <a:gd name="connsiteX128" fmla="*/ 181930 w 727833"/>
              <a:gd name="connsiteY128" fmla="*/ 114552 h 1464327"/>
              <a:gd name="connsiteX129" fmla="*/ 184482 w 727833"/>
              <a:gd name="connsiteY129" fmla="*/ 114552 h 1464327"/>
              <a:gd name="connsiteX130" fmla="*/ 173377 w 727833"/>
              <a:gd name="connsiteY130" fmla="*/ 102961 h 1464327"/>
              <a:gd name="connsiteX131" fmla="*/ 166696 w 727833"/>
              <a:gd name="connsiteY131" fmla="*/ 101807 h 1464327"/>
              <a:gd name="connsiteX132" fmla="*/ 146281 w 727833"/>
              <a:gd name="connsiteY132" fmla="*/ 84323 h 1464327"/>
              <a:gd name="connsiteX133" fmla="*/ 143267 w 727833"/>
              <a:gd name="connsiteY133" fmla="*/ 71535 h 1464327"/>
              <a:gd name="connsiteX134" fmla="*/ 166696 w 727833"/>
              <a:gd name="connsiteY134" fmla="*/ 41263 h 1464327"/>
              <a:gd name="connsiteX135" fmla="*/ 177436 w 727833"/>
              <a:gd name="connsiteY135" fmla="*/ 39407 h 1464327"/>
              <a:gd name="connsiteX136" fmla="*/ 195264 w 727833"/>
              <a:gd name="connsiteY136" fmla="*/ 34729 h 1464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Lst>
            <a:rect l="l" t="t" r="r" b="b"/>
            <a:pathLst>
              <a:path w="727833" h="1464327">
                <a:moveTo>
                  <a:pt x="118014" y="575483"/>
                </a:moveTo>
                <a:lnTo>
                  <a:pt x="118014" y="741655"/>
                </a:lnTo>
                <a:lnTo>
                  <a:pt x="130377" y="738514"/>
                </a:lnTo>
                <a:lnTo>
                  <a:pt x="135000" y="739689"/>
                </a:lnTo>
                <a:lnTo>
                  <a:pt x="135574" y="575483"/>
                </a:lnTo>
                <a:close/>
                <a:moveTo>
                  <a:pt x="387816" y="442310"/>
                </a:moveTo>
                <a:lnTo>
                  <a:pt x="387816" y="465088"/>
                </a:lnTo>
                <a:lnTo>
                  <a:pt x="398557" y="470784"/>
                </a:lnTo>
                <a:lnTo>
                  <a:pt x="409298" y="465089"/>
                </a:lnTo>
                <a:lnTo>
                  <a:pt x="409298" y="442310"/>
                </a:lnTo>
                <a:close/>
                <a:moveTo>
                  <a:pt x="164580" y="434821"/>
                </a:moveTo>
                <a:lnTo>
                  <a:pt x="164580" y="446632"/>
                </a:lnTo>
                <a:lnTo>
                  <a:pt x="257063" y="446632"/>
                </a:lnTo>
                <a:lnTo>
                  <a:pt x="257063" y="434821"/>
                </a:lnTo>
                <a:close/>
                <a:moveTo>
                  <a:pt x="399619" y="424031"/>
                </a:moveTo>
                <a:lnTo>
                  <a:pt x="409474" y="432471"/>
                </a:lnTo>
                <a:lnTo>
                  <a:pt x="424871" y="432471"/>
                </a:lnTo>
                <a:lnTo>
                  <a:pt x="424871" y="445658"/>
                </a:lnTo>
                <a:lnTo>
                  <a:pt x="436809" y="455881"/>
                </a:lnTo>
                <a:lnTo>
                  <a:pt x="424871" y="466104"/>
                </a:lnTo>
                <a:lnTo>
                  <a:pt x="424871" y="477513"/>
                </a:lnTo>
                <a:lnTo>
                  <a:pt x="411550" y="477513"/>
                </a:lnTo>
                <a:lnTo>
                  <a:pt x="399621" y="487730"/>
                </a:lnTo>
                <a:lnTo>
                  <a:pt x="387689" y="477513"/>
                </a:lnTo>
                <a:lnTo>
                  <a:pt x="372278" y="477513"/>
                </a:lnTo>
                <a:lnTo>
                  <a:pt x="372278" y="464314"/>
                </a:lnTo>
                <a:lnTo>
                  <a:pt x="362431" y="455880"/>
                </a:lnTo>
                <a:lnTo>
                  <a:pt x="372278" y="447447"/>
                </a:lnTo>
                <a:lnTo>
                  <a:pt x="372278" y="432471"/>
                </a:lnTo>
                <a:lnTo>
                  <a:pt x="389766" y="432471"/>
                </a:lnTo>
                <a:close/>
                <a:moveTo>
                  <a:pt x="399676" y="408434"/>
                </a:moveTo>
                <a:cubicBezTo>
                  <a:pt x="375607" y="408434"/>
                  <a:pt x="356096" y="429672"/>
                  <a:pt x="356096" y="455870"/>
                </a:cubicBezTo>
                <a:cubicBezTo>
                  <a:pt x="356096" y="482068"/>
                  <a:pt x="375607" y="503305"/>
                  <a:pt x="399676" y="503305"/>
                </a:cubicBezTo>
                <a:cubicBezTo>
                  <a:pt x="423746" y="503305"/>
                  <a:pt x="443258" y="482068"/>
                  <a:pt x="443258" y="455870"/>
                </a:cubicBezTo>
                <a:cubicBezTo>
                  <a:pt x="443258" y="429672"/>
                  <a:pt x="423746" y="408434"/>
                  <a:pt x="399676" y="408434"/>
                </a:cubicBezTo>
                <a:close/>
                <a:moveTo>
                  <a:pt x="495842" y="337647"/>
                </a:moveTo>
                <a:cubicBezTo>
                  <a:pt x="521707" y="341486"/>
                  <a:pt x="543934" y="354614"/>
                  <a:pt x="556394" y="376120"/>
                </a:cubicBezTo>
                <a:lnTo>
                  <a:pt x="598674" y="449097"/>
                </a:lnTo>
                <a:lnTo>
                  <a:pt x="722728" y="663221"/>
                </a:lnTo>
                <a:cubicBezTo>
                  <a:pt x="735536" y="685327"/>
                  <a:pt x="723414" y="716288"/>
                  <a:pt x="695652" y="732372"/>
                </a:cubicBezTo>
                <a:cubicBezTo>
                  <a:pt x="667888" y="748457"/>
                  <a:pt x="635000" y="743574"/>
                  <a:pt x="622192" y="721467"/>
                </a:cubicBezTo>
                <a:lnTo>
                  <a:pt x="513783" y="534349"/>
                </a:lnTo>
                <a:lnTo>
                  <a:pt x="513282" y="534640"/>
                </a:lnTo>
                <a:lnTo>
                  <a:pt x="473784" y="466465"/>
                </a:lnTo>
                <a:lnTo>
                  <a:pt x="473784" y="758328"/>
                </a:lnTo>
                <a:lnTo>
                  <a:pt x="350533" y="778394"/>
                </a:lnTo>
                <a:lnTo>
                  <a:pt x="344198" y="767544"/>
                </a:lnTo>
                <a:lnTo>
                  <a:pt x="265541" y="767544"/>
                </a:lnTo>
                <a:lnTo>
                  <a:pt x="258748" y="779179"/>
                </a:lnTo>
                <a:lnTo>
                  <a:pt x="175345" y="765600"/>
                </a:lnTo>
                <a:lnTo>
                  <a:pt x="185447" y="784462"/>
                </a:lnTo>
                <a:lnTo>
                  <a:pt x="186146" y="788814"/>
                </a:lnTo>
                <a:lnTo>
                  <a:pt x="257021" y="800353"/>
                </a:lnTo>
                <a:lnTo>
                  <a:pt x="257768" y="796988"/>
                </a:lnTo>
                <a:lnTo>
                  <a:pt x="265541" y="810301"/>
                </a:lnTo>
                <a:lnTo>
                  <a:pt x="344198" y="810301"/>
                </a:lnTo>
                <a:lnTo>
                  <a:pt x="352250" y="796510"/>
                </a:lnTo>
                <a:lnTo>
                  <a:pt x="352906" y="799464"/>
                </a:lnTo>
                <a:lnTo>
                  <a:pt x="473784" y="779784"/>
                </a:lnTo>
                <a:lnTo>
                  <a:pt x="473784" y="873858"/>
                </a:lnTo>
                <a:lnTo>
                  <a:pt x="471944" y="1401165"/>
                </a:lnTo>
                <a:cubicBezTo>
                  <a:pt x="471944" y="1436048"/>
                  <a:pt x="438924" y="1464327"/>
                  <a:pt x="398193" y="1464327"/>
                </a:cubicBezTo>
                <a:cubicBezTo>
                  <a:pt x="357462" y="1464327"/>
                  <a:pt x="324443" y="1436048"/>
                  <a:pt x="324443" y="1401165"/>
                </a:cubicBezTo>
                <a:lnTo>
                  <a:pt x="324443" y="896349"/>
                </a:lnTo>
                <a:lnTo>
                  <a:pt x="280192" y="896349"/>
                </a:lnTo>
                <a:lnTo>
                  <a:pt x="280192" y="1401164"/>
                </a:lnTo>
                <a:cubicBezTo>
                  <a:pt x="280192" y="1436048"/>
                  <a:pt x="247173" y="1464327"/>
                  <a:pt x="206442" y="1464327"/>
                </a:cubicBezTo>
                <a:cubicBezTo>
                  <a:pt x="165711" y="1464327"/>
                  <a:pt x="132691" y="1436048"/>
                  <a:pt x="132691" y="1401164"/>
                </a:cubicBezTo>
                <a:lnTo>
                  <a:pt x="134483" y="887935"/>
                </a:lnTo>
                <a:lnTo>
                  <a:pt x="130377" y="888978"/>
                </a:lnTo>
                <a:cubicBezTo>
                  <a:pt x="113873" y="888978"/>
                  <a:pt x="98932" y="880557"/>
                  <a:pt x="88116" y="866943"/>
                </a:cubicBezTo>
                <a:lnTo>
                  <a:pt x="83123" y="857621"/>
                </a:lnTo>
                <a:lnTo>
                  <a:pt x="81976" y="858284"/>
                </a:lnTo>
                <a:cubicBezTo>
                  <a:pt x="74916" y="860841"/>
                  <a:pt x="67155" y="862255"/>
                  <a:pt x="59008" y="862255"/>
                </a:cubicBezTo>
                <a:cubicBezTo>
                  <a:pt x="26419" y="862255"/>
                  <a:pt x="0" y="839629"/>
                  <a:pt x="0" y="811719"/>
                </a:cubicBezTo>
                <a:lnTo>
                  <a:pt x="0" y="575483"/>
                </a:lnTo>
                <a:lnTo>
                  <a:pt x="0" y="449256"/>
                </a:lnTo>
                <a:cubicBezTo>
                  <a:pt x="0" y="394953"/>
                  <a:pt x="51402" y="350932"/>
                  <a:pt x="114807" y="350932"/>
                </a:cubicBezTo>
                <a:lnTo>
                  <a:pt x="423840" y="350932"/>
                </a:lnTo>
                <a:lnTo>
                  <a:pt x="455085" y="338968"/>
                </a:lnTo>
                <a:cubicBezTo>
                  <a:pt x="469069" y="336129"/>
                  <a:pt x="482910" y="335727"/>
                  <a:pt x="495842" y="337647"/>
                </a:cubicBezTo>
                <a:close/>
                <a:moveTo>
                  <a:pt x="421943" y="146317"/>
                </a:moveTo>
                <a:lnTo>
                  <a:pt x="432544" y="159781"/>
                </a:lnTo>
                <a:cubicBezTo>
                  <a:pt x="439537" y="173942"/>
                  <a:pt x="443404" y="189511"/>
                  <a:pt x="443404" y="205854"/>
                </a:cubicBezTo>
                <a:cubicBezTo>
                  <a:pt x="443404" y="271224"/>
                  <a:pt x="381528" y="324216"/>
                  <a:pt x="305199" y="324216"/>
                </a:cubicBezTo>
                <a:cubicBezTo>
                  <a:pt x="228871" y="324216"/>
                  <a:pt x="166995" y="271224"/>
                  <a:pt x="166995" y="205854"/>
                </a:cubicBezTo>
                <a:cubicBezTo>
                  <a:pt x="166995" y="189511"/>
                  <a:pt x="170862" y="173942"/>
                  <a:pt x="177856" y="159781"/>
                </a:cubicBezTo>
                <a:lnTo>
                  <a:pt x="188023" y="146866"/>
                </a:lnTo>
                <a:lnTo>
                  <a:pt x="196467" y="156415"/>
                </a:lnTo>
                <a:cubicBezTo>
                  <a:pt x="222203" y="177810"/>
                  <a:pt x="261151" y="191446"/>
                  <a:pt x="304740" y="191446"/>
                </a:cubicBezTo>
                <a:cubicBezTo>
                  <a:pt x="348330" y="191446"/>
                  <a:pt x="387277" y="177810"/>
                  <a:pt x="413013" y="156415"/>
                </a:cubicBezTo>
                <a:close/>
                <a:moveTo>
                  <a:pt x="292743" y="44660"/>
                </a:moveTo>
                <a:lnTo>
                  <a:pt x="317616" y="44660"/>
                </a:lnTo>
                <a:lnTo>
                  <a:pt x="317617" y="71034"/>
                </a:lnTo>
                <a:lnTo>
                  <a:pt x="305179" y="77627"/>
                </a:lnTo>
                <a:lnTo>
                  <a:pt x="292743" y="71034"/>
                </a:lnTo>
                <a:close/>
                <a:moveTo>
                  <a:pt x="306410" y="23496"/>
                </a:moveTo>
                <a:lnTo>
                  <a:pt x="295000" y="33267"/>
                </a:lnTo>
                <a:lnTo>
                  <a:pt x="274752" y="33267"/>
                </a:lnTo>
                <a:lnTo>
                  <a:pt x="274752" y="50608"/>
                </a:lnTo>
                <a:lnTo>
                  <a:pt x="263351" y="60372"/>
                </a:lnTo>
                <a:lnTo>
                  <a:pt x="274752" y="70137"/>
                </a:lnTo>
                <a:lnTo>
                  <a:pt x="274752" y="85419"/>
                </a:lnTo>
                <a:lnTo>
                  <a:pt x="292596" y="85419"/>
                </a:lnTo>
                <a:lnTo>
                  <a:pt x="296726" y="88955"/>
                </a:lnTo>
                <a:lnTo>
                  <a:pt x="305020" y="87521"/>
                </a:lnTo>
                <a:lnTo>
                  <a:pt x="305179" y="87605"/>
                </a:lnTo>
                <a:lnTo>
                  <a:pt x="305347" y="87515"/>
                </a:lnTo>
                <a:lnTo>
                  <a:pt x="315688" y="89303"/>
                </a:lnTo>
                <a:lnTo>
                  <a:pt x="320223" y="85419"/>
                </a:lnTo>
                <a:lnTo>
                  <a:pt x="335647" y="85419"/>
                </a:lnTo>
                <a:lnTo>
                  <a:pt x="335647" y="72210"/>
                </a:lnTo>
                <a:lnTo>
                  <a:pt x="349468" y="60372"/>
                </a:lnTo>
                <a:lnTo>
                  <a:pt x="335647" y="48535"/>
                </a:lnTo>
                <a:lnTo>
                  <a:pt x="335646" y="33267"/>
                </a:lnTo>
                <a:lnTo>
                  <a:pt x="317819" y="33267"/>
                </a:lnTo>
                <a:close/>
                <a:moveTo>
                  <a:pt x="305201" y="0"/>
                </a:moveTo>
                <a:lnTo>
                  <a:pt x="415143" y="34730"/>
                </a:lnTo>
                <a:lnTo>
                  <a:pt x="432968" y="39408"/>
                </a:lnTo>
                <a:lnTo>
                  <a:pt x="443704" y="41263"/>
                </a:lnTo>
                <a:cubicBezTo>
                  <a:pt x="457472" y="46251"/>
                  <a:pt x="467133" y="57927"/>
                  <a:pt x="467133" y="71535"/>
                </a:cubicBezTo>
                <a:cubicBezTo>
                  <a:pt x="467133" y="85143"/>
                  <a:pt x="457472" y="96819"/>
                  <a:pt x="443704" y="101807"/>
                </a:cubicBezTo>
                <a:lnTo>
                  <a:pt x="435990" y="103140"/>
                </a:lnTo>
                <a:lnTo>
                  <a:pt x="425056" y="114552"/>
                </a:lnTo>
                <a:lnTo>
                  <a:pt x="427607" y="114552"/>
                </a:lnTo>
                <a:lnTo>
                  <a:pt x="426039" y="119882"/>
                </a:lnTo>
                <a:cubicBezTo>
                  <a:pt x="406059" y="152290"/>
                  <a:pt x="359285" y="175030"/>
                  <a:pt x="304768" y="175030"/>
                </a:cubicBezTo>
                <a:cubicBezTo>
                  <a:pt x="250253" y="175030"/>
                  <a:pt x="203478" y="152290"/>
                  <a:pt x="183499" y="119882"/>
                </a:cubicBezTo>
                <a:lnTo>
                  <a:pt x="181930" y="114552"/>
                </a:lnTo>
                <a:lnTo>
                  <a:pt x="184482" y="114552"/>
                </a:lnTo>
                <a:lnTo>
                  <a:pt x="173377" y="102961"/>
                </a:lnTo>
                <a:lnTo>
                  <a:pt x="166696" y="101807"/>
                </a:lnTo>
                <a:cubicBezTo>
                  <a:pt x="157517" y="98482"/>
                  <a:pt x="150164" y="92184"/>
                  <a:pt x="146281" y="84323"/>
                </a:cubicBezTo>
                <a:lnTo>
                  <a:pt x="143267" y="71535"/>
                </a:lnTo>
                <a:cubicBezTo>
                  <a:pt x="143267" y="57927"/>
                  <a:pt x="152928" y="46251"/>
                  <a:pt x="166696" y="41263"/>
                </a:cubicBezTo>
                <a:lnTo>
                  <a:pt x="177436" y="39407"/>
                </a:lnTo>
                <a:lnTo>
                  <a:pt x="195264" y="34729"/>
                </a:lnTo>
                <a:close/>
              </a:path>
            </a:pathLst>
          </a:custGeom>
          <a:solidFill>
            <a:srgbClr val="18294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15" name="Полилиния 14"/>
          <p:cNvSpPr/>
          <p:nvPr/>
        </p:nvSpPr>
        <p:spPr>
          <a:xfrm>
            <a:off x="10115554" y="3521813"/>
            <a:ext cx="936670" cy="1106631"/>
          </a:xfrm>
          <a:custGeom>
            <a:avLst/>
            <a:gdLst/>
            <a:ahLst/>
            <a:cxnLst/>
            <a:rect l="l" t="t" r="r" b="b"/>
            <a:pathLst>
              <a:path w="787542" h="1115390">
                <a:moveTo>
                  <a:pt x="458269" y="689116"/>
                </a:moveTo>
                <a:lnTo>
                  <a:pt x="498899" y="689116"/>
                </a:lnTo>
                <a:lnTo>
                  <a:pt x="498899" y="774841"/>
                </a:lnTo>
                <a:lnTo>
                  <a:pt x="446772" y="774841"/>
                </a:lnTo>
                <a:cubicBezTo>
                  <a:pt x="454437" y="741727"/>
                  <a:pt x="458269" y="713859"/>
                  <a:pt x="458269" y="691237"/>
                </a:cubicBezTo>
                <a:close/>
                <a:moveTo>
                  <a:pt x="636491" y="682196"/>
                </a:moveTo>
                <a:lnTo>
                  <a:pt x="650890" y="682196"/>
                </a:lnTo>
                <a:cubicBezTo>
                  <a:pt x="660340" y="682196"/>
                  <a:pt x="666777" y="683982"/>
                  <a:pt x="670200" y="687554"/>
                </a:cubicBezTo>
                <a:cubicBezTo>
                  <a:pt x="673623" y="691125"/>
                  <a:pt x="675335" y="695479"/>
                  <a:pt x="675335" y="700613"/>
                </a:cubicBezTo>
                <a:cubicBezTo>
                  <a:pt x="675335" y="705897"/>
                  <a:pt x="673363" y="710231"/>
                  <a:pt x="669419" y="713617"/>
                </a:cubicBezTo>
                <a:cubicBezTo>
                  <a:pt x="665475" y="717003"/>
                  <a:pt x="658629" y="718696"/>
                  <a:pt x="648881" y="718696"/>
                </a:cubicBezTo>
                <a:lnTo>
                  <a:pt x="636491" y="718696"/>
                </a:lnTo>
                <a:close/>
                <a:moveTo>
                  <a:pt x="284066" y="682196"/>
                </a:moveTo>
                <a:lnTo>
                  <a:pt x="298465" y="682196"/>
                </a:lnTo>
                <a:cubicBezTo>
                  <a:pt x="307915" y="682196"/>
                  <a:pt x="314352" y="683982"/>
                  <a:pt x="317775" y="687554"/>
                </a:cubicBezTo>
                <a:cubicBezTo>
                  <a:pt x="321198" y="691125"/>
                  <a:pt x="322910" y="695479"/>
                  <a:pt x="322910" y="700613"/>
                </a:cubicBezTo>
                <a:cubicBezTo>
                  <a:pt x="322910" y="705897"/>
                  <a:pt x="320938" y="710231"/>
                  <a:pt x="316994" y="713617"/>
                </a:cubicBezTo>
                <a:cubicBezTo>
                  <a:pt x="313050" y="717003"/>
                  <a:pt x="306204" y="718696"/>
                  <a:pt x="296456" y="718696"/>
                </a:cubicBezTo>
                <a:lnTo>
                  <a:pt x="284066" y="718696"/>
                </a:lnTo>
                <a:close/>
                <a:moveTo>
                  <a:pt x="585703" y="648933"/>
                </a:moveTo>
                <a:lnTo>
                  <a:pt x="585703" y="812569"/>
                </a:lnTo>
                <a:lnTo>
                  <a:pt x="636491" y="812569"/>
                </a:lnTo>
                <a:lnTo>
                  <a:pt x="636491" y="751847"/>
                </a:lnTo>
                <a:lnTo>
                  <a:pt x="664173" y="751847"/>
                </a:lnTo>
                <a:cubicBezTo>
                  <a:pt x="684562" y="751847"/>
                  <a:pt x="699724" y="747196"/>
                  <a:pt x="709658" y="737895"/>
                </a:cubicBezTo>
                <a:cubicBezTo>
                  <a:pt x="719593" y="728593"/>
                  <a:pt x="724560" y="715682"/>
                  <a:pt x="724560" y="699162"/>
                </a:cubicBezTo>
                <a:cubicBezTo>
                  <a:pt x="724560" y="683089"/>
                  <a:pt x="720002" y="670699"/>
                  <a:pt x="710886" y="661992"/>
                </a:cubicBezTo>
                <a:cubicBezTo>
                  <a:pt x="701770" y="653286"/>
                  <a:pt x="688060" y="648933"/>
                  <a:pt x="669754" y="648933"/>
                </a:cubicBezTo>
                <a:close/>
                <a:moveTo>
                  <a:pt x="412281" y="648933"/>
                </a:moveTo>
                <a:lnTo>
                  <a:pt x="412281" y="685433"/>
                </a:lnTo>
                <a:cubicBezTo>
                  <a:pt x="412281" y="718621"/>
                  <a:pt x="407556" y="748424"/>
                  <a:pt x="398105" y="774841"/>
                </a:cubicBezTo>
                <a:lnTo>
                  <a:pt x="381250" y="774841"/>
                </a:lnTo>
                <a:lnTo>
                  <a:pt x="381250" y="848176"/>
                </a:lnTo>
                <a:lnTo>
                  <a:pt x="421880" y="848176"/>
                </a:lnTo>
                <a:lnTo>
                  <a:pt x="421880" y="812569"/>
                </a:lnTo>
                <a:lnTo>
                  <a:pt x="526358" y="812569"/>
                </a:lnTo>
                <a:lnTo>
                  <a:pt x="526358" y="848176"/>
                </a:lnTo>
                <a:lnTo>
                  <a:pt x="567100" y="848176"/>
                </a:lnTo>
                <a:lnTo>
                  <a:pt x="567100" y="774841"/>
                </a:lnTo>
                <a:lnTo>
                  <a:pt x="549463" y="774841"/>
                </a:lnTo>
                <a:lnTo>
                  <a:pt x="549463" y="648933"/>
                </a:lnTo>
                <a:close/>
                <a:moveTo>
                  <a:pt x="233278" y="648933"/>
                </a:moveTo>
                <a:lnTo>
                  <a:pt x="233278" y="812569"/>
                </a:lnTo>
                <a:lnTo>
                  <a:pt x="284066" y="812569"/>
                </a:lnTo>
                <a:lnTo>
                  <a:pt x="284066" y="751847"/>
                </a:lnTo>
                <a:lnTo>
                  <a:pt x="311748" y="751847"/>
                </a:lnTo>
                <a:cubicBezTo>
                  <a:pt x="332137" y="751847"/>
                  <a:pt x="347299" y="747196"/>
                  <a:pt x="357233" y="737895"/>
                </a:cubicBezTo>
                <a:cubicBezTo>
                  <a:pt x="367168" y="728593"/>
                  <a:pt x="372135" y="715682"/>
                  <a:pt x="372135" y="699162"/>
                </a:cubicBezTo>
                <a:cubicBezTo>
                  <a:pt x="372135" y="683089"/>
                  <a:pt x="367577" y="670699"/>
                  <a:pt x="358461" y="661992"/>
                </a:cubicBezTo>
                <a:cubicBezTo>
                  <a:pt x="349345" y="653286"/>
                  <a:pt x="335635" y="648933"/>
                  <a:pt x="317329" y="648933"/>
                </a:cubicBezTo>
                <a:close/>
                <a:moveTo>
                  <a:pt x="131331" y="646142"/>
                </a:moveTo>
                <a:cubicBezTo>
                  <a:pt x="104021" y="646142"/>
                  <a:pt x="83017" y="653435"/>
                  <a:pt x="68321" y="668020"/>
                </a:cubicBezTo>
                <a:cubicBezTo>
                  <a:pt x="53624" y="682605"/>
                  <a:pt x="46275" y="703143"/>
                  <a:pt x="46275" y="729635"/>
                </a:cubicBezTo>
                <a:cubicBezTo>
                  <a:pt x="46275" y="757242"/>
                  <a:pt x="53549" y="778432"/>
                  <a:pt x="68097" y="793203"/>
                </a:cubicBezTo>
                <a:cubicBezTo>
                  <a:pt x="82645" y="807974"/>
                  <a:pt x="103053" y="815360"/>
                  <a:pt x="129322" y="815360"/>
                </a:cubicBezTo>
                <a:cubicBezTo>
                  <a:pt x="152985" y="815360"/>
                  <a:pt x="171161" y="810690"/>
                  <a:pt x="183848" y="801351"/>
                </a:cubicBezTo>
                <a:cubicBezTo>
                  <a:pt x="196536" y="792012"/>
                  <a:pt x="205410" y="779901"/>
                  <a:pt x="210470" y="765019"/>
                </a:cubicBezTo>
                <a:lnTo>
                  <a:pt x="162919" y="752182"/>
                </a:lnTo>
                <a:cubicBezTo>
                  <a:pt x="158306" y="769000"/>
                  <a:pt x="147702" y="777408"/>
                  <a:pt x="131107" y="777408"/>
                </a:cubicBezTo>
                <a:cubicBezTo>
                  <a:pt x="111760" y="777408"/>
                  <a:pt x="100709" y="766953"/>
                  <a:pt x="97956" y="746043"/>
                </a:cubicBezTo>
                <a:lnTo>
                  <a:pt x="147293" y="746043"/>
                </a:lnTo>
                <a:lnTo>
                  <a:pt x="147293" y="715682"/>
                </a:lnTo>
                <a:lnTo>
                  <a:pt x="97733" y="715682"/>
                </a:lnTo>
                <a:cubicBezTo>
                  <a:pt x="100933" y="694623"/>
                  <a:pt x="112132" y="684093"/>
                  <a:pt x="131331" y="684093"/>
                </a:cubicBezTo>
                <a:cubicBezTo>
                  <a:pt x="146288" y="684093"/>
                  <a:pt x="156259" y="690939"/>
                  <a:pt x="161245" y="704632"/>
                </a:cubicBezTo>
                <a:lnTo>
                  <a:pt x="206787" y="687330"/>
                </a:lnTo>
                <a:cubicBezTo>
                  <a:pt x="193243" y="659871"/>
                  <a:pt x="168091" y="646142"/>
                  <a:pt x="131331" y="646142"/>
                </a:cubicBezTo>
                <a:close/>
                <a:moveTo>
                  <a:pt x="182174" y="134714"/>
                </a:moveTo>
                <a:lnTo>
                  <a:pt x="275727" y="134714"/>
                </a:lnTo>
                <a:lnTo>
                  <a:pt x="275727" y="250536"/>
                </a:lnTo>
                <a:lnTo>
                  <a:pt x="228950" y="279492"/>
                </a:lnTo>
                <a:lnTo>
                  <a:pt x="182174" y="250536"/>
                </a:lnTo>
                <a:close/>
                <a:moveTo>
                  <a:pt x="233577" y="41770"/>
                </a:moveTo>
                <a:lnTo>
                  <a:pt x="190664" y="84682"/>
                </a:lnTo>
                <a:lnTo>
                  <a:pt x="114512" y="84682"/>
                </a:lnTo>
                <a:lnTo>
                  <a:pt x="114512" y="160835"/>
                </a:lnTo>
                <a:lnTo>
                  <a:pt x="71629" y="203716"/>
                </a:lnTo>
                <a:lnTo>
                  <a:pt x="114512" y="246598"/>
                </a:lnTo>
                <a:lnTo>
                  <a:pt x="114512" y="313708"/>
                </a:lnTo>
                <a:lnTo>
                  <a:pt x="181624" y="313709"/>
                </a:lnTo>
                <a:lnTo>
                  <a:pt x="233577" y="365663"/>
                </a:lnTo>
                <a:lnTo>
                  <a:pt x="285530" y="313709"/>
                </a:lnTo>
                <a:lnTo>
                  <a:pt x="343540" y="313709"/>
                </a:lnTo>
                <a:lnTo>
                  <a:pt x="343540" y="255700"/>
                </a:lnTo>
                <a:lnTo>
                  <a:pt x="395523" y="203716"/>
                </a:lnTo>
                <a:lnTo>
                  <a:pt x="343540" y="151733"/>
                </a:lnTo>
                <a:lnTo>
                  <a:pt x="343538" y="84682"/>
                </a:lnTo>
                <a:lnTo>
                  <a:pt x="276488" y="84682"/>
                </a:lnTo>
                <a:close/>
                <a:moveTo>
                  <a:pt x="0" y="5863"/>
                </a:moveTo>
                <a:lnTo>
                  <a:pt x="455068" y="5863"/>
                </a:lnTo>
                <a:lnTo>
                  <a:pt x="455068" y="342922"/>
                </a:lnTo>
                <a:lnTo>
                  <a:pt x="783778" y="342922"/>
                </a:lnTo>
                <a:lnTo>
                  <a:pt x="783778" y="1115390"/>
                </a:lnTo>
                <a:lnTo>
                  <a:pt x="0" y="1115390"/>
                </a:lnTo>
                <a:close/>
                <a:moveTo>
                  <a:pt x="494382" y="0"/>
                </a:moveTo>
                <a:lnTo>
                  <a:pt x="787542" y="305978"/>
                </a:lnTo>
                <a:lnTo>
                  <a:pt x="494382" y="305978"/>
                </a:lnTo>
                <a:close/>
              </a:path>
            </a:pathLst>
          </a:custGeom>
          <a:solidFill>
            <a:srgbClr val="18294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ko-KR" altLang="en-US"/>
          </a:p>
        </p:txBody>
      </p:sp>
      <p:sp>
        <p:nvSpPr>
          <p:cNvPr id="16" name="TextBox 15"/>
          <p:cNvSpPr txBox="1"/>
          <p:nvPr/>
        </p:nvSpPr>
        <p:spPr>
          <a:xfrm>
            <a:off x="8002004" y="2288617"/>
            <a:ext cx="4015844" cy="1107996"/>
          </a:xfrm>
          <a:prstGeom prst="rect">
            <a:avLst/>
          </a:prstGeom>
          <a:noFill/>
        </p:spPr>
        <p:txBody>
          <a:bodyPr wrap="none" rtlCol="0">
            <a:spAutoFit/>
          </a:bodyPr>
          <a:lstStyle/>
          <a:p>
            <a:pPr algn="ctr"/>
            <a:r>
              <a:rPr lang="uk-UA" sz="2400" dirty="0">
                <a:solidFill>
                  <a:srgbClr val="182947"/>
                </a:solidFill>
                <a:latin typeface="Proxima Nova Rg" panose="02000506030000020004" pitchFamily="2" charset="0"/>
                <a:cs typeface="Arial" panose="020B0604020202020204" pitchFamily="34" charset="0"/>
              </a:rPr>
              <a:t>внесли відомості до ЄРДР</a:t>
            </a:r>
          </a:p>
          <a:p>
            <a:pPr algn="ctr"/>
            <a:r>
              <a:rPr lang="uk-UA" sz="2400" dirty="0">
                <a:solidFill>
                  <a:srgbClr val="182947"/>
                </a:solidFill>
                <a:latin typeface="Proxima Nova Rg" panose="02000506030000020004" pitchFamily="2" charset="0"/>
                <a:cs typeface="Arial" panose="020B0604020202020204" pitchFamily="34" charset="0"/>
              </a:rPr>
              <a:t>за матеріалами ПОГ</a:t>
            </a:r>
          </a:p>
          <a:p>
            <a:endParaRPr lang="uk-UA" dirty="0"/>
          </a:p>
        </p:txBody>
      </p:sp>
      <p:cxnSp>
        <p:nvCxnSpPr>
          <p:cNvPr id="22" name="Прямая соединительная линия 21"/>
          <p:cNvCxnSpPr/>
          <p:nvPr/>
        </p:nvCxnSpPr>
        <p:spPr>
          <a:xfrm flipH="1">
            <a:off x="7742916" y="2096688"/>
            <a:ext cx="16332" cy="4286835"/>
          </a:xfrm>
          <a:prstGeom prst="line">
            <a:avLst/>
          </a:prstGeom>
          <a:ln w="19050"/>
        </p:spPr>
        <p:style>
          <a:lnRef idx="2">
            <a:schemeClr val="accent4"/>
          </a:lnRef>
          <a:fillRef idx="0">
            <a:schemeClr val="accent4"/>
          </a:fillRef>
          <a:effectRef idx="1">
            <a:schemeClr val="accent4"/>
          </a:effectRef>
          <a:fontRef idx="minor">
            <a:schemeClr val="tx1"/>
          </a:fontRef>
        </p:style>
      </p:cxnSp>
      <p:sp>
        <p:nvSpPr>
          <p:cNvPr id="10" name="TextBox 9"/>
          <p:cNvSpPr txBox="1"/>
          <p:nvPr/>
        </p:nvSpPr>
        <p:spPr>
          <a:xfrm>
            <a:off x="5010033" y="1843326"/>
            <a:ext cx="380232" cy="461665"/>
          </a:xfrm>
          <a:prstGeom prst="rect">
            <a:avLst/>
          </a:prstGeom>
          <a:noFill/>
        </p:spPr>
        <p:txBody>
          <a:bodyPr wrap="none" rtlCol="0">
            <a:spAutoFit/>
          </a:bodyPr>
          <a:lstStyle/>
          <a:p>
            <a:r>
              <a:rPr lang="uk-UA" sz="2400" b="1" dirty="0">
                <a:solidFill>
                  <a:srgbClr val="182947"/>
                </a:solidFill>
                <a:latin typeface="Proxima Nova Rg" panose="02000506030000020004" pitchFamily="2" charset="0"/>
              </a:rPr>
              <a:t>4</a:t>
            </a:r>
          </a:p>
        </p:txBody>
      </p:sp>
      <p:sp>
        <p:nvSpPr>
          <p:cNvPr id="25" name="TextBox 24"/>
          <p:cNvSpPr txBox="1"/>
          <p:nvPr/>
        </p:nvSpPr>
        <p:spPr>
          <a:xfrm>
            <a:off x="4975991" y="3579896"/>
            <a:ext cx="287258" cy="461665"/>
          </a:xfrm>
          <a:prstGeom prst="rect">
            <a:avLst/>
          </a:prstGeom>
          <a:noFill/>
        </p:spPr>
        <p:txBody>
          <a:bodyPr wrap="none" rtlCol="0">
            <a:spAutoFit/>
          </a:bodyPr>
          <a:lstStyle/>
          <a:p>
            <a:r>
              <a:rPr lang="uk-UA" sz="2400" b="1" dirty="0">
                <a:solidFill>
                  <a:srgbClr val="182947"/>
                </a:solidFill>
                <a:latin typeface="Proxima Nova Rg" panose="02000506030000020004" pitchFamily="2" charset="0"/>
              </a:rPr>
              <a:t>3</a:t>
            </a:r>
          </a:p>
        </p:txBody>
      </p:sp>
      <p:sp>
        <p:nvSpPr>
          <p:cNvPr id="37" name="TextBox 36"/>
          <p:cNvSpPr txBox="1"/>
          <p:nvPr/>
        </p:nvSpPr>
        <p:spPr>
          <a:xfrm>
            <a:off x="9502415" y="5275031"/>
            <a:ext cx="1024639" cy="1015663"/>
          </a:xfrm>
          <a:prstGeom prst="rect">
            <a:avLst/>
          </a:prstGeom>
        </p:spPr>
        <p:style>
          <a:lnRef idx="2">
            <a:schemeClr val="accent4"/>
          </a:lnRef>
          <a:fillRef idx="1">
            <a:schemeClr val="lt1"/>
          </a:fillRef>
          <a:effectRef idx="0">
            <a:schemeClr val="accent4"/>
          </a:effectRef>
          <a:fontRef idx="minor">
            <a:schemeClr val="dk1"/>
          </a:fontRef>
        </p:style>
        <p:txBody>
          <a:bodyPr wrap="none" rtlCol="0">
            <a:spAutoFit/>
          </a:bodyPr>
          <a:lstStyle/>
          <a:p>
            <a:r>
              <a:rPr lang="uk-UA" sz="6000" dirty="0">
                <a:solidFill>
                  <a:srgbClr val="FFC000"/>
                </a:solidFill>
                <a:latin typeface="Proxima Nova Rg" panose="02000506030000020004" pitchFamily="2" charset="0"/>
              </a:rPr>
              <a:t>17</a:t>
            </a:r>
          </a:p>
        </p:txBody>
      </p:sp>
      <p:sp>
        <p:nvSpPr>
          <p:cNvPr id="30" name="TextBox 29"/>
          <p:cNvSpPr txBox="1"/>
          <p:nvPr/>
        </p:nvSpPr>
        <p:spPr>
          <a:xfrm>
            <a:off x="898570" y="2360661"/>
            <a:ext cx="2626360" cy="769441"/>
          </a:xfrm>
          <a:prstGeom prst="rect">
            <a:avLst/>
          </a:prstGeom>
          <a:noFill/>
        </p:spPr>
        <p:txBody>
          <a:bodyPr wrap="none" rtlCol="0">
            <a:spAutoFit/>
          </a:bodyPr>
          <a:lstStyle/>
          <a:p>
            <a:r>
              <a:rPr lang="uk-UA" sz="2200" dirty="0">
                <a:solidFill>
                  <a:srgbClr val="182947"/>
                </a:solidFill>
                <a:latin typeface="Proxima Nova Rg" panose="02000506030000020004" pitchFamily="2" charset="0"/>
              </a:rPr>
              <a:t>Незаконне зберігання </a:t>
            </a:r>
          </a:p>
          <a:p>
            <a:r>
              <a:rPr lang="uk-UA" sz="2200" dirty="0">
                <a:solidFill>
                  <a:srgbClr val="182947"/>
                </a:solidFill>
                <a:latin typeface="Proxima Nova Rg" panose="02000506030000020004" pitchFamily="2" charset="0"/>
              </a:rPr>
              <a:t>наркотичних речовин</a:t>
            </a:r>
          </a:p>
        </p:txBody>
      </p:sp>
      <p:sp>
        <p:nvSpPr>
          <p:cNvPr id="33" name="TextBox 32"/>
          <p:cNvSpPr txBox="1"/>
          <p:nvPr/>
        </p:nvSpPr>
        <p:spPr>
          <a:xfrm>
            <a:off x="5019585" y="2500422"/>
            <a:ext cx="287258" cy="461665"/>
          </a:xfrm>
          <a:prstGeom prst="rect">
            <a:avLst/>
          </a:prstGeom>
          <a:noFill/>
        </p:spPr>
        <p:txBody>
          <a:bodyPr wrap="none" rtlCol="0">
            <a:spAutoFit/>
          </a:bodyPr>
          <a:lstStyle/>
          <a:p>
            <a:r>
              <a:rPr lang="uk-UA" sz="2400" b="1" dirty="0">
                <a:solidFill>
                  <a:srgbClr val="182947"/>
                </a:solidFill>
                <a:latin typeface="Proxima Nova Rg" panose="02000506030000020004" pitchFamily="2" charset="0"/>
              </a:rPr>
              <a:t>3</a:t>
            </a:r>
          </a:p>
        </p:txBody>
      </p:sp>
      <p:sp>
        <p:nvSpPr>
          <p:cNvPr id="5" name="Прямоугольник 4"/>
          <p:cNvSpPr/>
          <p:nvPr/>
        </p:nvSpPr>
        <p:spPr>
          <a:xfrm>
            <a:off x="943530" y="3386501"/>
            <a:ext cx="3721418" cy="1107996"/>
          </a:xfrm>
          <a:prstGeom prst="rect">
            <a:avLst/>
          </a:prstGeom>
        </p:spPr>
        <p:txBody>
          <a:bodyPr wrap="square">
            <a:spAutoFit/>
          </a:bodyPr>
          <a:lstStyle/>
          <a:p>
            <a:r>
              <a:rPr lang="uk-UA" sz="2200" dirty="0">
                <a:solidFill>
                  <a:srgbClr val="182947"/>
                </a:solidFill>
                <a:latin typeface="Proxima Nova Rg" panose="02000506030000020004" pitchFamily="2" charset="0"/>
              </a:rPr>
              <a:t>Посів або вирощування снотворного маку чи конопель</a:t>
            </a:r>
          </a:p>
        </p:txBody>
      </p:sp>
      <p:sp>
        <p:nvSpPr>
          <p:cNvPr id="6" name="Прямоугольник 5"/>
          <p:cNvSpPr/>
          <p:nvPr/>
        </p:nvSpPr>
        <p:spPr>
          <a:xfrm>
            <a:off x="5078930" y="5283831"/>
            <a:ext cx="184731" cy="461665"/>
          </a:xfrm>
          <a:prstGeom prst="rect">
            <a:avLst/>
          </a:prstGeom>
        </p:spPr>
        <p:txBody>
          <a:bodyPr wrap="none">
            <a:spAutoFit/>
          </a:bodyPr>
          <a:lstStyle/>
          <a:p>
            <a:endParaRPr lang="uk-UA" sz="2400" b="1" dirty="0">
              <a:solidFill>
                <a:srgbClr val="182947"/>
              </a:solidFill>
              <a:latin typeface="Proxima Nova Rg" panose="02000506030000020004" pitchFamily="2" charset="0"/>
            </a:endParaRPr>
          </a:p>
        </p:txBody>
      </p:sp>
      <p:sp>
        <p:nvSpPr>
          <p:cNvPr id="3" name="TextBox 2">
            <a:extLst>
              <a:ext uri="{FF2B5EF4-FFF2-40B4-BE49-F238E27FC236}">
                <a16:creationId xmlns:a16="http://schemas.microsoft.com/office/drawing/2014/main" id="{D926229F-A01A-EF72-DADA-47A02F095BE5}"/>
              </a:ext>
            </a:extLst>
          </p:cNvPr>
          <p:cNvSpPr txBox="1"/>
          <p:nvPr/>
        </p:nvSpPr>
        <p:spPr>
          <a:xfrm>
            <a:off x="975632" y="4750896"/>
            <a:ext cx="3392275" cy="769441"/>
          </a:xfrm>
          <a:prstGeom prst="rect">
            <a:avLst/>
          </a:prstGeom>
          <a:noFill/>
        </p:spPr>
        <p:txBody>
          <a:bodyPr wrap="none" rtlCol="0">
            <a:spAutoFit/>
          </a:bodyPr>
          <a:lstStyle/>
          <a:p>
            <a:r>
              <a:rPr lang="uk-UA" sz="2200" dirty="0">
                <a:solidFill>
                  <a:srgbClr val="182947"/>
                </a:solidFill>
                <a:latin typeface="Proxima Nova Rg" panose="02000506030000020004" pitchFamily="2" charset="0"/>
              </a:rPr>
              <a:t>Систематичне вчинення</a:t>
            </a:r>
          </a:p>
          <a:p>
            <a:r>
              <a:rPr lang="uk-UA" sz="2200" dirty="0">
                <a:solidFill>
                  <a:srgbClr val="182947"/>
                </a:solidFill>
                <a:latin typeface="Proxima Nova Rg" panose="02000506030000020004" pitchFamily="2" charset="0"/>
              </a:rPr>
              <a:t>домашнього насильства</a:t>
            </a:r>
          </a:p>
        </p:txBody>
      </p:sp>
      <p:sp>
        <p:nvSpPr>
          <p:cNvPr id="7" name="TextBox 6">
            <a:extLst>
              <a:ext uri="{FF2B5EF4-FFF2-40B4-BE49-F238E27FC236}">
                <a16:creationId xmlns:a16="http://schemas.microsoft.com/office/drawing/2014/main" id="{366D3285-F17A-48F0-7133-02AA67520E90}"/>
              </a:ext>
            </a:extLst>
          </p:cNvPr>
          <p:cNvSpPr txBox="1"/>
          <p:nvPr/>
        </p:nvSpPr>
        <p:spPr>
          <a:xfrm>
            <a:off x="4929504" y="4976073"/>
            <a:ext cx="380232" cy="461665"/>
          </a:xfrm>
          <a:prstGeom prst="rect">
            <a:avLst/>
          </a:prstGeom>
          <a:noFill/>
        </p:spPr>
        <p:txBody>
          <a:bodyPr wrap="none" rtlCol="0">
            <a:spAutoFit/>
          </a:bodyPr>
          <a:lstStyle/>
          <a:p>
            <a:r>
              <a:rPr lang="uk-UA" sz="2400" b="1" dirty="0">
                <a:solidFill>
                  <a:srgbClr val="182947"/>
                </a:solidFill>
                <a:latin typeface="Proxima Nova Rg" panose="02000506030000020004" pitchFamily="2" charset="0"/>
              </a:rPr>
              <a:t>2</a:t>
            </a:r>
          </a:p>
        </p:txBody>
      </p:sp>
      <p:sp>
        <p:nvSpPr>
          <p:cNvPr id="8" name="TextBox 7">
            <a:extLst>
              <a:ext uri="{FF2B5EF4-FFF2-40B4-BE49-F238E27FC236}">
                <a16:creationId xmlns:a16="http://schemas.microsoft.com/office/drawing/2014/main" id="{18647120-5F38-98EB-0EB8-36E5192C4795}"/>
              </a:ext>
            </a:extLst>
          </p:cNvPr>
          <p:cNvSpPr txBox="1"/>
          <p:nvPr/>
        </p:nvSpPr>
        <p:spPr>
          <a:xfrm>
            <a:off x="909230" y="5952636"/>
            <a:ext cx="3094117" cy="430887"/>
          </a:xfrm>
          <a:prstGeom prst="rect">
            <a:avLst/>
          </a:prstGeom>
          <a:noFill/>
        </p:spPr>
        <p:txBody>
          <a:bodyPr wrap="none" rtlCol="0">
            <a:spAutoFit/>
          </a:bodyPr>
          <a:lstStyle/>
          <a:p>
            <a:r>
              <a:rPr lang="uk-UA" sz="2200" dirty="0">
                <a:solidFill>
                  <a:srgbClr val="182947"/>
                </a:solidFill>
                <a:latin typeface="Proxima Nova Rg" panose="02000506030000020004" pitchFamily="2" charset="0"/>
              </a:rPr>
              <a:t>Інші та за участю ПОГ</a:t>
            </a:r>
          </a:p>
        </p:txBody>
      </p:sp>
      <p:sp>
        <p:nvSpPr>
          <p:cNvPr id="11" name="TextBox 10">
            <a:extLst>
              <a:ext uri="{FF2B5EF4-FFF2-40B4-BE49-F238E27FC236}">
                <a16:creationId xmlns:a16="http://schemas.microsoft.com/office/drawing/2014/main" id="{F1118D99-94CC-42FE-7185-525C6D1950FD}"/>
              </a:ext>
            </a:extLst>
          </p:cNvPr>
          <p:cNvSpPr txBox="1"/>
          <p:nvPr/>
        </p:nvSpPr>
        <p:spPr>
          <a:xfrm>
            <a:off x="4929504" y="5952636"/>
            <a:ext cx="380232" cy="461665"/>
          </a:xfrm>
          <a:prstGeom prst="rect">
            <a:avLst/>
          </a:prstGeom>
          <a:noFill/>
        </p:spPr>
        <p:txBody>
          <a:bodyPr wrap="none" rtlCol="0">
            <a:spAutoFit/>
          </a:bodyPr>
          <a:lstStyle/>
          <a:p>
            <a:r>
              <a:rPr lang="uk-UA" sz="2400" b="1" dirty="0">
                <a:solidFill>
                  <a:srgbClr val="182947"/>
                </a:solidFill>
                <a:latin typeface="Proxima Nova Rg" panose="02000506030000020004" pitchFamily="2" charset="0"/>
              </a:rPr>
              <a:t>5</a:t>
            </a:r>
          </a:p>
        </p:txBody>
      </p:sp>
    </p:spTree>
    <p:extLst>
      <p:ext uri="{BB962C8B-B14F-4D97-AF65-F5344CB8AC3E}">
        <p14:creationId xmlns:p14="http://schemas.microsoft.com/office/powerpoint/2010/main" val="130751319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endParaRPr lang="ru-RU"/>
          </a:p>
        </p:txBody>
      </p:sp>
      <p:sp>
        <p:nvSpPr>
          <p:cNvPr id="3" name="Подзаголовок 2"/>
          <p:cNvSpPr>
            <a:spLocks noGrp="1"/>
          </p:cNvSpPr>
          <p:nvPr>
            <p:ph type="subTitle" idx="1"/>
          </p:nvPr>
        </p:nvSpPr>
        <p:spPr/>
        <p:txBody>
          <a:bodyPr/>
          <a:lstStyle/>
          <a:p>
            <a:endParaRPr lang="ru-RU"/>
          </a:p>
        </p:txBody>
      </p:sp>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40"/>
            <a:ext cx="12192073" cy="6857960"/>
          </a:xfrm>
          <a:prstGeom prst="rect">
            <a:avLst/>
          </a:prstGeom>
        </p:spPr>
      </p:pic>
      <p:sp>
        <p:nvSpPr>
          <p:cNvPr id="5" name="TextBox 4"/>
          <p:cNvSpPr txBox="1"/>
          <p:nvPr/>
        </p:nvSpPr>
        <p:spPr>
          <a:xfrm>
            <a:off x="1729037" y="599143"/>
            <a:ext cx="8139046" cy="523220"/>
          </a:xfrm>
          <a:prstGeom prst="rect">
            <a:avLst/>
          </a:prstGeom>
          <a:noFill/>
        </p:spPr>
        <p:txBody>
          <a:bodyPr wrap="square" rtlCol="0">
            <a:spAutoFit/>
          </a:bodyPr>
          <a:lstStyle/>
          <a:p>
            <a:pPr algn="ctr"/>
            <a:r>
              <a:rPr lang="uk-UA" sz="2800" dirty="0">
                <a:solidFill>
                  <a:schemeClr val="bg1"/>
                </a:solidFill>
                <a:latin typeface="Proxima Nova Rg" panose="02000506030000020004" pitchFamily="2" charset="0"/>
              </a:rPr>
              <a:t>Розкриття кримінальних правопорушень</a:t>
            </a:r>
          </a:p>
        </p:txBody>
      </p:sp>
      <p:pic>
        <p:nvPicPr>
          <p:cNvPr id="7" name="Рисунок 6">
            <a:extLst>
              <a:ext uri="{FF2B5EF4-FFF2-40B4-BE49-F238E27FC236}">
                <a16:creationId xmlns:a16="http://schemas.microsoft.com/office/drawing/2014/main" id="{9260C1D8-600D-49F7-B013-4AAAC915828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9626" y="1845353"/>
            <a:ext cx="2748748" cy="4886663"/>
          </a:xfrm>
          <a:prstGeom prst="rect">
            <a:avLst/>
          </a:prstGeom>
        </p:spPr>
      </p:pic>
      <p:pic>
        <p:nvPicPr>
          <p:cNvPr id="9" name="Рисунок 8">
            <a:extLst>
              <a:ext uri="{FF2B5EF4-FFF2-40B4-BE49-F238E27FC236}">
                <a16:creationId xmlns:a16="http://schemas.microsoft.com/office/drawing/2014/main" id="{EFAA068F-84CF-44D6-AD7B-C7164339F2D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48001" y="1801524"/>
            <a:ext cx="6515551" cy="4886663"/>
          </a:xfrm>
          <a:prstGeom prst="rect">
            <a:avLst/>
          </a:prstGeom>
        </p:spPr>
      </p:pic>
      <p:pic>
        <p:nvPicPr>
          <p:cNvPr id="1026" name="Picture 2" descr="D:\-ПОГи-\Звіт-Презентація\фото-22\mr8kLpk3nm6fYMHHBjH6Uo9NOFhLa3Ebkf5Cs5pz.jpe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09679" y="4122250"/>
            <a:ext cx="3771900" cy="2512572"/>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526404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endParaRPr lang="ru-RU"/>
          </a:p>
        </p:txBody>
      </p:sp>
      <p:sp>
        <p:nvSpPr>
          <p:cNvPr id="3" name="Подзаголовок 2"/>
          <p:cNvSpPr>
            <a:spLocks noGrp="1"/>
          </p:cNvSpPr>
          <p:nvPr>
            <p:ph type="subTitle" idx="1"/>
          </p:nvPr>
        </p:nvSpPr>
        <p:spPr/>
        <p:txBody>
          <a:bodyPr/>
          <a:lstStyle/>
          <a:p>
            <a:endParaRPr lang="ru-RU"/>
          </a:p>
        </p:txBody>
      </p:sp>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40"/>
            <a:ext cx="12192073" cy="6857960"/>
          </a:xfrm>
          <a:prstGeom prst="rect">
            <a:avLst/>
          </a:prstGeom>
        </p:spPr>
      </p:pic>
      <p:sp>
        <p:nvSpPr>
          <p:cNvPr id="5" name="TextBox 4"/>
          <p:cNvSpPr txBox="1"/>
          <p:nvPr/>
        </p:nvSpPr>
        <p:spPr>
          <a:xfrm>
            <a:off x="1729037" y="599143"/>
            <a:ext cx="8139046" cy="523220"/>
          </a:xfrm>
          <a:prstGeom prst="rect">
            <a:avLst/>
          </a:prstGeom>
          <a:noFill/>
        </p:spPr>
        <p:txBody>
          <a:bodyPr wrap="square" rtlCol="0">
            <a:spAutoFit/>
          </a:bodyPr>
          <a:lstStyle/>
          <a:p>
            <a:pPr algn="ctr"/>
            <a:r>
              <a:rPr lang="uk-UA" sz="2800" dirty="0">
                <a:solidFill>
                  <a:schemeClr val="bg1"/>
                </a:solidFill>
                <a:latin typeface="Proxima Nova Rg" panose="02000506030000020004" pitchFamily="2" charset="0"/>
              </a:rPr>
              <a:t>Крадіжка з магазину с. </a:t>
            </a:r>
            <a:r>
              <a:rPr lang="uk-UA" sz="2800" dirty="0" err="1">
                <a:solidFill>
                  <a:schemeClr val="bg1"/>
                </a:solidFill>
                <a:latin typeface="Proxima Nova Rg" panose="02000506030000020004" pitchFamily="2" charset="0"/>
              </a:rPr>
              <a:t>Кашпури</a:t>
            </a:r>
            <a:endParaRPr lang="uk-UA" sz="2800" dirty="0">
              <a:solidFill>
                <a:schemeClr val="bg1"/>
              </a:solidFill>
              <a:latin typeface="Proxima Nova Rg" panose="02000506030000020004" pitchFamily="2" charset="0"/>
            </a:endParaRPr>
          </a:p>
        </p:txBody>
      </p:sp>
      <p:pic>
        <p:nvPicPr>
          <p:cNvPr id="9" name="Рисунок 8">
            <a:extLst>
              <a:ext uri="{FF2B5EF4-FFF2-40B4-BE49-F238E27FC236}">
                <a16:creationId xmlns:a16="http://schemas.microsoft.com/office/drawing/2014/main" id="{439F31C4-3AF1-E4D0-2511-B72849C42D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0725" y="1943211"/>
            <a:ext cx="5417820" cy="4640580"/>
          </a:xfrm>
          <a:prstGeom prst="rect">
            <a:avLst/>
          </a:prstGeom>
        </p:spPr>
      </p:pic>
      <p:pic>
        <p:nvPicPr>
          <p:cNvPr id="11" name="Рисунок 10">
            <a:extLst>
              <a:ext uri="{FF2B5EF4-FFF2-40B4-BE49-F238E27FC236}">
                <a16:creationId xmlns:a16="http://schemas.microsoft.com/office/drawing/2014/main" id="{958B5CC1-42C6-7344-C07D-48CDECF3334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70844" y="1704204"/>
            <a:ext cx="3074378" cy="5082013"/>
          </a:xfrm>
          <a:prstGeom prst="rect">
            <a:avLst/>
          </a:prstGeom>
        </p:spPr>
      </p:pic>
    </p:spTree>
    <p:extLst>
      <p:ext uri="{BB962C8B-B14F-4D97-AF65-F5344CB8AC3E}">
        <p14:creationId xmlns:p14="http://schemas.microsoft.com/office/powerpoint/2010/main" val="339516790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endParaRPr lang="ru-RU"/>
          </a:p>
        </p:txBody>
      </p:sp>
      <p:sp>
        <p:nvSpPr>
          <p:cNvPr id="3" name="Подзаголовок 2"/>
          <p:cNvSpPr>
            <a:spLocks noGrp="1"/>
          </p:cNvSpPr>
          <p:nvPr>
            <p:ph type="subTitle" idx="1"/>
          </p:nvPr>
        </p:nvSpPr>
        <p:spPr/>
        <p:txBody>
          <a:bodyPr/>
          <a:lstStyle/>
          <a:p>
            <a:endParaRPr lang="ru-RU"/>
          </a:p>
        </p:txBody>
      </p:sp>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40"/>
            <a:ext cx="12192073" cy="6857960"/>
          </a:xfrm>
          <a:prstGeom prst="rect">
            <a:avLst/>
          </a:prstGeom>
        </p:spPr>
      </p:pic>
      <p:pic>
        <p:nvPicPr>
          <p:cNvPr id="9" name="Рисунок 8">
            <a:extLst>
              <a:ext uri="{FF2B5EF4-FFF2-40B4-BE49-F238E27FC236}">
                <a16:creationId xmlns:a16="http://schemas.microsoft.com/office/drawing/2014/main" id="{C4945B0D-540D-FDB7-DC04-A0D4CF47642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11914" y="2133599"/>
            <a:ext cx="5991442" cy="4493582"/>
          </a:xfrm>
          <a:prstGeom prst="rect">
            <a:avLst/>
          </a:prstGeom>
        </p:spPr>
      </p:pic>
      <p:pic>
        <p:nvPicPr>
          <p:cNvPr id="7" name="Рисунок 6">
            <a:extLst>
              <a:ext uri="{FF2B5EF4-FFF2-40B4-BE49-F238E27FC236}">
                <a16:creationId xmlns:a16="http://schemas.microsoft.com/office/drawing/2014/main" id="{03BED86C-3A21-874A-2534-F1C143E76F9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8644" y="1833084"/>
            <a:ext cx="5991442" cy="4493582"/>
          </a:xfrm>
          <a:prstGeom prst="rect">
            <a:avLst/>
          </a:prstGeom>
        </p:spPr>
      </p:pic>
    </p:spTree>
    <p:extLst>
      <p:ext uri="{BB962C8B-B14F-4D97-AF65-F5344CB8AC3E}">
        <p14:creationId xmlns:p14="http://schemas.microsoft.com/office/powerpoint/2010/main" val="45991039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endParaRPr lang="ru-RU"/>
          </a:p>
        </p:txBody>
      </p:sp>
      <p:sp>
        <p:nvSpPr>
          <p:cNvPr id="3" name="Подзаголовок 2"/>
          <p:cNvSpPr>
            <a:spLocks noGrp="1"/>
          </p:cNvSpPr>
          <p:nvPr>
            <p:ph type="subTitle" idx="1"/>
          </p:nvPr>
        </p:nvSpPr>
        <p:spPr/>
        <p:txBody>
          <a:bodyPr/>
          <a:lstStyle/>
          <a:p>
            <a:endParaRPr lang="ru-RU"/>
          </a:p>
        </p:txBody>
      </p:sp>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 y="0"/>
            <a:ext cx="12192073" cy="6857960"/>
          </a:xfrm>
          <a:prstGeom prst="rect">
            <a:avLst/>
          </a:prstGeom>
        </p:spPr>
      </p:pic>
      <p:pic>
        <p:nvPicPr>
          <p:cNvPr id="7" name="Рисунок 6">
            <a:extLst>
              <a:ext uri="{FF2B5EF4-FFF2-40B4-BE49-F238E27FC236}">
                <a16:creationId xmlns:a16="http://schemas.microsoft.com/office/drawing/2014/main" id="{E8626ACD-7A9A-BADE-4617-F83C22FEA20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03221" y="1688418"/>
            <a:ext cx="2282127" cy="5064360"/>
          </a:xfrm>
          <a:prstGeom prst="rect">
            <a:avLst/>
          </a:prstGeom>
        </p:spPr>
      </p:pic>
      <p:pic>
        <p:nvPicPr>
          <p:cNvPr id="9" name="Рисунок 8">
            <a:extLst>
              <a:ext uri="{FF2B5EF4-FFF2-40B4-BE49-F238E27FC236}">
                <a16:creationId xmlns:a16="http://schemas.microsoft.com/office/drawing/2014/main" id="{4A9105B7-59A2-313A-F24C-CEEAD801196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721" y="1688418"/>
            <a:ext cx="5915487" cy="4436615"/>
          </a:xfrm>
          <a:prstGeom prst="rect">
            <a:avLst/>
          </a:prstGeom>
        </p:spPr>
      </p:pic>
      <p:pic>
        <p:nvPicPr>
          <p:cNvPr id="11" name="Рисунок 10">
            <a:extLst>
              <a:ext uri="{FF2B5EF4-FFF2-40B4-BE49-F238E27FC236}">
                <a16:creationId xmlns:a16="http://schemas.microsoft.com/office/drawing/2014/main" id="{40B0EDF9-6F09-978A-B288-D321BBF0196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04465" y="2778710"/>
            <a:ext cx="5298756" cy="3974067"/>
          </a:xfrm>
          <a:prstGeom prst="rect">
            <a:avLst/>
          </a:prstGeom>
        </p:spPr>
      </p:pic>
    </p:spTree>
    <p:extLst>
      <p:ext uri="{BB962C8B-B14F-4D97-AF65-F5344CB8AC3E}">
        <p14:creationId xmlns:p14="http://schemas.microsoft.com/office/powerpoint/2010/main" val="253122012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endParaRPr lang="ru-RU"/>
          </a:p>
        </p:txBody>
      </p:sp>
      <p:sp>
        <p:nvSpPr>
          <p:cNvPr id="3" name="Подзаголовок 2"/>
          <p:cNvSpPr>
            <a:spLocks noGrp="1"/>
          </p:cNvSpPr>
          <p:nvPr>
            <p:ph type="subTitle" idx="1"/>
          </p:nvPr>
        </p:nvSpPr>
        <p:spPr/>
        <p:txBody>
          <a:bodyPr/>
          <a:lstStyle/>
          <a:p>
            <a:endParaRPr lang="ru-RU"/>
          </a:p>
        </p:txBody>
      </p:sp>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40"/>
            <a:ext cx="12192073" cy="6857960"/>
          </a:xfrm>
          <a:prstGeom prst="rect">
            <a:avLst/>
          </a:prstGeom>
        </p:spPr>
      </p:pic>
      <p:sp>
        <p:nvSpPr>
          <p:cNvPr id="5" name="TextBox 4"/>
          <p:cNvSpPr txBox="1"/>
          <p:nvPr/>
        </p:nvSpPr>
        <p:spPr>
          <a:xfrm>
            <a:off x="1729037" y="599143"/>
            <a:ext cx="8139046" cy="523220"/>
          </a:xfrm>
          <a:prstGeom prst="rect">
            <a:avLst/>
          </a:prstGeom>
          <a:noFill/>
        </p:spPr>
        <p:txBody>
          <a:bodyPr wrap="square" rtlCol="0">
            <a:spAutoFit/>
          </a:bodyPr>
          <a:lstStyle/>
          <a:p>
            <a:pPr algn="ctr"/>
            <a:r>
              <a:rPr lang="uk-UA" sz="2800" dirty="0">
                <a:solidFill>
                  <a:schemeClr val="bg1"/>
                </a:solidFill>
                <a:latin typeface="Proxima Nova Rg" panose="02000506030000020004" pitchFamily="2" charset="0"/>
              </a:rPr>
              <a:t>Перевірка ТЗ які перевозять деревину</a:t>
            </a:r>
          </a:p>
        </p:txBody>
      </p:sp>
      <p:pic>
        <p:nvPicPr>
          <p:cNvPr id="8195" name="Picture 3" descr="D:\-ПОГи-\Звіт-Презентація\фото-22\На звіт 2022\167137381007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22725" y="1997032"/>
            <a:ext cx="4675400" cy="3506550"/>
          </a:xfrm>
          <a:prstGeom prst="rect">
            <a:avLst/>
          </a:prstGeom>
          <a:noFill/>
          <a:extLst>
            <a:ext uri="{909E8E84-426E-40DD-AFC4-6F175D3DCCD1}">
              <a14:hiddenFill xmlns:a14="http://schemas.microsoft.com/office/drawing/2010/main">
                <a:solidFill>
                  <a:srgbClr val="FFFFFF"/>
                </a:solidFill>
              </a14:hiddenFill>
            </a:ext>
          </a:extLst>
        </p:spPr>
      </p:pic>
      <p:pic>
        <p:nvPicPr>
          <p:cNvPr id="9" name="Рисунок 8">
            <a:extLst>
              <a:ext uri="{FF2B5EF4-FFF2-40B4-BE49-F238E27FC236}">
                <a16:creationId xmlns:a16="http://schemas.microsoft.com/office/drawing/2014/main" id="{0D3E0778-EFB1-C620-BA56-EC053822C39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84844" y="1695983"/>
            <a:ext cx="3537572" cy="5182493"/>
          </a:xfrm>
          <a:prstGeom prst="rect">
            <a:avLst/>
          </a:prstGeom>
        </p:spPr>
      </p:pic>
    </p:spTree>
    <p:extLst>
      <p:ext uri="{BB962C8B-B14F-4D97-AF65-F5344CB8AC3E}">
        <p14:creationId xmlns:p14="http://schemas.microsoft.com/office/powerpoint/2010/main" val="375336384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912" y="0"/>
            <a:ext cx="12192073" cy="6857960"/>
          </a:xfrm>
          <a:prstGeom prst="rect">
            <a:avLst/>
          </a:prstGeom>
        </p:spPr>
      </p:pic>
      <p:sp>
        <p:nvSpPr>
          <p:cNvPr id="7" name="TextBox 6"/>
          <p:cNvSpPr txBox="1"/>
          <p:nvPr/>
        </p:nvSpPr>
        <p:spPr>
          <a:xfrm>
            <a:off x="956460" y="394947"/>
            <a:ext cx="9414757" cy="523220"/>
          </a:xfrm>
          <a:prstGeom prst="rect">
            <a:avLst/>
          </a:prstGeom>
          <a:noFill/>
        </p:spPr>
        <p:txBody>
          <a:bodyPr wrap="none" rtlCol="0">
            <a:spAutoFit/>
          </a:bodyPr>
          <a:lstStyle/>
          <a:p>
            <a:pPr algn="ctr"/>
            <a:r>
              <a:rPr lang="uk-UA" sz="2800" dirty="0">
                <a:solidFill>
                  <a:schemeClr val="bg1"/>
                </a:solidFill>
                <a:latin typeface="Proxima Nova Rg" panose="02000506030000020004" pitchFamily="2" charset="0"/>
              </a:rPr>
              <a:t>Проведення спільних рейдів з представниками лісгоспу</a:t>
            </a:r>
          </a:p>
        </p:txBody>
      </p:sp>
      <p:pic>
        <p:nvPicPr>
          <p:cNvPr id="4" name="Рисунок 3">
            <a:extLst>
              <a:ext uri="{FF2B5EF4-FFF2-40B4-BE49-F238E27FC236}">
                <a16:creationId xmlns:a16="http://schemas.microsoft.com/office/drawing/2014/main" id="{6370BF2A-6A44-2F50-0EE5-33591E30F1C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84470" y="1773462"/>
            <a:ext cx="6252788" cy="4689591"/>
          </a:xfrm>
          <a:prstGeom prst="rect">
            <a:avLst/>
          </a:prstGeom>
        </p:spPr>
      </p:pic>
      <p:pic>
        <p:nvPicPr>
          <p:cNvPr id="6" name="Рисунок 5">
            <a:extLst>
              <a:ext uri="{FF2B5EF4-FFF2-40B4-BE49-F238E27FC236}">
                <a16:creationId xmlns:a16="http://schemas.microsoft.com/office/drawing/2014/main" id="{0F76524A-EF26-4115-A4E9-E9B6A4A0AD8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3474" y="2254928"/>
            <a:ext cx="5912526" cy="4434395"/>
          </a:xfrm>
          <a:prstGeom prst="rect">
            <a:avLst/>
          </a:prstGeom>
        </p:spPr>
      </p:pic>
    </p:spTree>
    <p:extLst>
      <p:ext uri="{BB962C8B-B14F-4D97-AF65-F5344CB8AC3E}">
        <p14:creationId xmlns:p14="http://schemas.microsoft.com/office/powerpoint/2010/main" val="10071751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258677" cy="6857960"/>
          </a:xfrm>
          <a:prstGeom prst="rect">
            <a:avLst/>
          </a:prstGeom>
        </p:spPr>
      </p:pic>
      <p:pic>
        <p:nvPicPr>
          <p:cNvPr id="6" name="Рисунок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40060" y="2296209"/>
            <a:ext cx="753535" cy="753535"/>
          </a:xfrm>
          <a:prstGeom prst="rect">
            <a:avLst/>
          </a:prstGeom>
        </p:spPr>
      </p:pic>
      <p:sp>
        <p:nvSpPr>
          <p:cNvPr id="8" name="TextBox 7"/>
          <p:cNvSpPr txBox="1"/>
          <p:nvPr/>
        </p:nvSpPr>
        <p:spPr>
          <a:xfrm>
            <a:off x="3262430" y="2411366"/>
            <a:ext cx="4948791" cy="523220"/>
          </a:xfrm>
          <a:prstGeom prst="rect">
            <a:avLst/>
          </a:prstGeom>
          <a:noFill/>
        </p:spPr>
        <p:txBody>
          <a:bodyPr wrap="none" rtlCol="0">
            <a:spAutoFit/>
          </a:bodyPr>
          <a:lstStyle/>
          <a:p>
            <a:r>
              <a:rPr lang="uk-UA" sz="2800" dirty="0">
                <a:latin typeface="Proxima Nova Lt" panose="02000506030000020004" pitchFamily="2" charset="0"/>
              </a:rPr>
              <a:t>Кількість населених пунктів</a:t>
            </a:r>
          </a:p>
        </p:txBody>
      </p:sp>
      <p:sp>
        <p:nvSpPr>
          <p:cNvPr id="9" name="TextBox 8"/>
          <p:cNvSpPr txBox="1"/>
          <p:nvPr/>
        </p:nvSpPr>
        <p:spPr>
          <a:xfrm>
            <a:off x="8895980" y="2411366"/>
            <a:ext cx="575799" cy="523220"/>
          </a:xfrm>
          <a:prstGeom prst="rect">
            <a:avLst/>
          </a:prstGeom>
          <a:noFill/>
        </p:spPr>
        <p:txBody>
          <a:bodyPr wrap="none" rtlCol="0">
            <a:spAutoFit/>
          </a:bodyPr>
          <a:lstStyle/>
          <a:p>
            <a:r>
              <a:rPr lang="uk-UA" sz="2800" dirty="0">
                <a:solidFill>
                  <a:srgbClr val="182947"/>
                </a:solidFill>
                <a:latin typeface="Proxima Nova Rg" panose="02000506030000020004" pitchFamily="2" charset="0"/>
              </a:rPr>
              <a:t>36</a:t>
            </a:r>
          </a:p>
        </p:txBody>
      </p:sp>
      <p:pic>
        <p:nvPicPr>
          <p:cNvPr id="10" name="Рисунок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10783" y="3699024"/>
            <a:ext cx="812091" cy="757474"/>
          </a:xfrm>
          <a:prstGeom prst="rect">
            <a:avLst/>
          </a:prstGeom>
        </p:spPr>
      </p:pic>
      <p:sp>
        <p:nvSpPr>
          <p:cNvPr id="11" name="TextBox 10"/>
          <p:cNvSpPr txBox="1"/>
          <p:nvPr/>
        </p:nvSpPr>
        <p:spPr>
          <a:xfrm>
            <a:off x="3321552" y="3816151"/>
            <a:ext cx="3570208" cy="523220"/>
          </a:xfrm>
          <a:prstGeom prst="rect">
            <a:avLst/>
          </a:prstGeom>
          <a:noFill/>
        </p:spPr>
        <p:txBody>
          <a:bodyPr wrap="none" rtlCol="0">
            <a:spAutoFit/>
          </a:bodyPr>
          <a:lstStyle/>
          <a:p>
            <a:r>
              <a:rPr lang="uk-UA" sz="2800" dirty="0">
                <a:latin typeface="Proxima Nova Lt" panose="02000506030000020004" pitchFamily="2" charset="0"/>
              </a:rPr>
              <a:t>Кількість населення</a:t>
            </a:r>
          </a:p>
        </p:txBody>
      </p:sp>
      <p:sp>
        <p:nvSpPr>
          <p:cNvPr id="12" name="TextBox 11"/>
          <p:cNvSpPr txBox="1"/>
          <p:nvPr/>
        </p:nvSpPr>
        <p:spPr>
          <a:xfrm>
            <a:off x="8895980" y="3816151"/>
            <a:ext cx="1162498" cy="523220"/>
          </a:xfrm>
          <a:prstGeom prst="rect">
            <a:avLst/>
          </a:prstGeom>
          <a:noFill/>
        </p:spPr>
        <p:txBody>
          <a:bodyPr wrap="none" rtlCol="0">
            <a:spAutoFit/>
          </a:bodyPr>
          <a:lstStyle/>
          <a:p>
            <a:r>
              <a:rPr lang="uk-UA" sz="2800" dirty="0">
                <a:solidFill>
                  <a:srgbClr val="182947"/>
                </a:solidFill>
                <a:latin typeface="Proxima Nova Rg" panose="02000506030000020004" pitchFamily="2" charset="0"/>
              </a:rPr>
              <a:t>12500</a:t>
            </a:r>
          </a:p>
        </p:txBody>
      </p:sp>
      <p:sp>
        <p:nvSpPr>
          <p:cNvPr id="14" name="TextBox 13"/>
          <p:cNvSpPr txBox="1"/>
          <p:nvPr/>
        </p:nvSpPr>
        <p:spPr>
          <a:xfrm>
            <a:off x="3321552" y="4996849"/>
            <a:ext cx="3887603" cy="954107"/>
          </a:xfrm>
          <a:prstGeom prst="rect">
            <a:avLst/>
          </a:prstGeom>
          <a:noFill/>
        </p:spPr>
        <p:txBody>
          <a:bodyPr wrap="none" rtlCol="0">
            <a:spAutoFit/>
          </a:bodyPr>
          <a:lstStyle/>
          <a:p>
            <a:r>
              <a:rPr lang="uk-UA" sz="2800" dirty="0">
                <a:latin typeface="Proxima Nova Lt" panose="02000506030000020004" pitchFamily="2" charset="0"/>
              </a:rPr>
              <a:t>Кількість ПОГ, </a:t>
            </a:r>
          </a:p>
          <a:p>
            <a:r>
              <a:rPr lang="uk-UA" sz="2800" dirty="0">
                <a:latin typeface="Proxima Nova Lt" panose="02000506030000020004" pitchFamily="2" charset="0"/>
              </a:rPr>
              <a:t>які обслуговують ОТГ</a:t>
            </a:r>
          </a:p>
        </p:txBody>
      </p:sp>
      <p:sp>
        <p:nvSpPr>
          <p:cNvPr id="16" name="Овал 15"/>
          <p:cNvSpPr/>
          <p:nvPr/>
        </p:nvSpPr>
        <p:spPr>
          <a:xfrm>
            <a:off x="2469339" y="5097134"/>
            <a:ext cx="753535" cy="753535"/>
          </a:xfrm>
          <a:prstGeom prst="ellipse">
            <a:avLst/>
          </a:prstGeom>
          <a:ln w="28575"/>
        </p:spPr>
        <p:style>
          <a:lnRef idx="2">
            <a:schemeClr val="dk1"/>
          </a:lnRef>
          <a:fillRef idx="1">
            <a:schemeClr val="lt1"/>
          </a:fillRef>
          <a:effectRef idx="0">
            <a:schemeClr val="dk1"/>
          </a:effectRef>
          <a:fontRef idx="minor">
            <a:schemeClr val="dk1"/>
          </a:fontRef>
        </p:style>
        <p:txBody>
          <a:bodyPr rtlCol="0" anchor="ctr"/>
          <a:lstStyle/>
          <a:p>
            <a:pPr algn="ctr"/>
            <a:endParaRPr lang="uk-UA"/>
          </a:p>
        </p:txBody>
      </p:sp>
      <p:sp>
        <p:nvSpPr>
          <p:cNvPr id="15" name="TextBox 14"/>
          <p:cNvSpPr txBox="1"/>
          <p:nvPr/>
        </p:nvSpPr>
        <p:spPr>
          <a:xfrm>
            <a:off x="8895980" y="5212291"/>
            <a:ext cx="380232" cy="523220"/>
          </a:xfrm>
          <a:prstGeom prst="rect">
            <a:avLst/>
          </a:prstGeom>
          <a:noFill/>
        </p:spPr>
        <p:txBody>
          <a:bodyPr wrap="none" rtlCol="0">
            <a:spAutoFit/>
          </a:bodyPr>
          <a:lstStyle/>
          <a:p>
            <a:r>
              <a:rPr lang="uk-UA" sz="2800" dirty="0">
                <a:solidFill>
                  <a:srgbClr val="182947"/>
                </a:solidFill>
                <a:latin typeface="Proxima Nova Rg" panose="02000506030000020004" pitchFamily="2" charset="0"/>
              </a:rPr>
              <a:t>2</a:t>
            </a:r>
          </a:p>
        </p:txBody>
      </p:sp>
      <p:pic>
        <p:nvPicPr>
          <p:cNvPr id="13" name="Рисунок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68017" y="5195814"/>
            <a:ext cx="556176" cy="556176"/>
          </a:xfrm>
          <a:prstGeom prst="rect">
            <a:avLst/>
          </a:prstGeom>
        </p:spPr>
      </p:pic>
      <p:sp>
        <p:nvSpPr>
          <p:cNvPr id="18" name="TextBox 17"/>
          <p:cNvSpPr txBox="1"/>
          <p:nvPr/>
        </p:nvSpPr>
        <p:spPr>
          <a:xfrm>
            <a:off x="260272" y="579421"/>
            <a:ext cx="3552576" cy="523220"/>
          </a:xfrm>
          <a:prstGeom prst="rect">
            <a:avLst/>
          </a:prstGeom>
          <a:noFill/>
        </p:spPr>
        <p:txBody>
          <a:bodyPr wrap="none" rtlCol="0">
            <a:spAutoFit/>
          </a:bodyPr>
          <a:lstStyle/>
          <a:p>
            <a:r>
              <a:rPr lang="uk-UA" sz="2800" dirty="0">
                <a:solidFill>
                  <a:schemeClr val="bg1"/>
                </a:solidFill>
                <a:latin typeface="Proxima Nova Rg" panose="02000506030000020004" pitchFamily="2" charset="0"/>
              </a:rPr>
              <a:t>Роменська міська ТГ</a:t>
            </a:r>
          </a:p>
        </p:txBody>
      </p:sp>
      <p:cxnSp>
        <p:nvCxnSpPr>
          <p:cNvPr id="19" name="Прямая соединительная линия 18"/>
          <p:cNvCxnSpPr/>
          <p:nvPr/>
        </p:nvCxnSpPr>
        <p:spPr>
          <a:xfrm>
            <a:off x="8471451" y="2296209"/>
            <a:ext cx="0" cy="3620790"/>
          </a:xfrm>
          <a:prstGeom prst="line">
            <a:avLst/>
          </a:prstGeom>
          <a:ln w="19050"/>
        </p:spPr>
        <p:style>
          <a:lnRef idx="2">
            <a:schemeClr val="accent4"/>
          </a:lnRef>
          <a:fillRef idx="0">
            <a:schemeClr val="accent4"/>
          </a:fillRef>
          <a:effectRef idx="1">
            <a:schemeClr val="accent4"/>
          </a:effectRef>
          <a:fontRef idx="minor">
            <a:schemeClr val="tx1"/>
          </a:fontRef>
        </p:style>
      </p:cxnSp>
    </p:spTree>
    <p:extLst>
      <p:ext uri="{BB962C8B-B14F-4D97-AF65-F5344CB8AC3E}">
        <p14:creationId xmlns:p14="http://schemas.microsoft.com/office/powerpoint/2010/main" val="83960259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912" y="0"/>
            <a:ext cx="12192073" cy="6857960"/>
          </a:xfrm>
          <a:prstGeom prst="rect">
            <a:avLst/>
          </a:prstGeom>
        </p:spPr>
      </p:pic>
      <p:sp>
        <p:nvSpPr>
          <p:cNvPr id="7" name="TextBox 6"/>
          <p:cNvSpPr txBox="1"/>
          <p:nvPr/>
        </p:nvSpPr>
        <p:spPr>
          <a:xfrm>
            <a:off x="3984170" y="604143"/>
            <a:ext cx="4746812" cy="523220"/>
          </a:xfrm>
          <a:prstGeom prst="rect">
            <a:avLst/>
          </a:prstGeom>
          <a:noFill/>
        </p:spPr>
        <p:txBody>
          <a:bodyPr wrap="none" rtlCol="0">
            <a:spAutoFit/>
          </a:bodyPr>
          <a:lstStyle/>
          <a:p>
            <a:r>
              <a:rPr lang="uk-UA" sz="2800" dirty="0">
                <a:solidFill>
                  <a:schemeClr val="bg1"/>
                </a:solidFill>
                <a:latin typeface="Proxima Nova Rg" panose="02000506030000020004" pitchFamily="2" charset="0"/>
              </a:rPr>
              <a:t>Бесіди в навчальних закладах</a:t>
            </a:r>
          </a:p>
        </p:txBody>
      </p:sp>
      <p:sp>
        <p:nvSpPr>
          <p:cNvPr id="12" name="TextBox 11"/>
          <p:cNvSpPr txBox="1"/>
          <p:nvPr/>
        </p:nvSpPr>
        <p:spPr>
          <a:xfrm>
            <a:off x="519920" y="1731506"/>
            <a:ext cx="7217040" cy="1200329"/>
          </a:xfrm>
          <a:prstGeom prst="rect">
            <a:avLst/>
          </a:prstGeom>
          <a:noFill/>
        </p:spPr>
        <p:txBody>
          <a:bodyPr wrap="none" rtlCol="0">
            <a:spAutoFit/>
          </a:bodyPr>
          <a:lstStyle/>
          <a:p>
            <a:r>
              <a:rPr lang="uk-UA" b="1" dirty="0"/>
              <a:t>Проведені бесіди на такі теми:</a:t>
            </a:r>
            <a:endParaRPr lang="ru-RU" b="1" dirty="0"/>
          </a:p>
          <a:p>
            <a:pPr marL="285750" lvl="0" indent="-285750">
              <a:buFont typeface="Wingdings" panose="05000000000000000000" pitchFamily="2" charset="2"/>
              <a:buChar char="ü"/>
            </a:pPr>
            <a:r>
              <a:rPr lang="uk-UA" dirty="0"/>
              <a:t>Безпека дорожнього руху, безпечна дорога до навчального закладу.</a:t>
            </a:r>
            <a:endParaRPr lang="ru-RU" dirty="0"/>
          </a:p>
          <a:p>
            <a:pPr marL="285750" lvl="0" indent="-285750">
              <a:buFont typeface="Wingdings" panose="05000000000000000000" pitchFamily="2" charset="2"/>
              <a:buChar char="ü"/>
            </a:pPr>
            <a:r>
              <a:rPr lang="uk-UA" dirty="0"/>
              <a:t>Профілактика вчинення правопорушень</a:t>
            </a:r>
            <a:endParaRPr lang="ru-RU" dirty="0"/>
          </a:p>
          <a:p>
            <a:pPr marL="285750" lvl="0" indent="-285750">
              <a:buFont typeface="Wingdings" panose="05000000000000000000" pitchFamily="2" charset="2"/>
              <a:buChar char="ü"/>
            </a:pPr>
            <a:r>
              <a:rPr lang="uk-UA" dirty="0" err="1"/>
              <a:t>Булінг</a:t>
            </a:r>
            <a:r>
              <a:rPr lang="uk-UA" dirty="0"/>
              <a:t> його види, та шляхи подолання.</a:t>
            </a:r>
            <a:endParaRPr lang="ru-RU" dirty="0"/>
          </a:p>
        </p:txBody>
      </p:sp>
      <p:pic>
        <p:nvPicPr>
          <p:cNvPr id="4" name="Рисунок 3">
            <a:extLst>
              <a:ext uri="{FF2B5EF4-FFF2-40B4-BE49-F238E27FC236}">
                <a16:creationId xmlns:a16="http://schemas.microsoft.com/office/drawing/2014/main" id="{5F5AE6AA-D4C8-D9CA-A49D-353C3D5DF48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7659" y="3278079"/>
            <a:ext cx="4572000" cy="3429000"/>
          </a:xfrm>
          <a:prstGeom prst="rect">
            <a:avLst/>
          </a:prstGeom>
        </p:spPr>
      </p:pic>
      <p:pic>
        <p:nvPicPr>
          <p:cNvPr id="6" name="Рисунок 5">
            <a:extLst>
              <a:ext uri="{FF2B5EF4-FFF2-40B4-BE49-F238E27FC236}">
                <a16:creationId xmlns:a16="http://schemas.microsoft.com/office/drawing/2014/main" id="{2A127A09-6D8A-FAD8-16DA-CD8DB0E48BB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619782" y="2689472"/>
            <a:ext cx="4752513" cy="3564385"/>
          </a:xfrm>
          <a:prstGeom prst="rect">
            <a:avLst/>
          </a:prstGeom>
        </p:spPr>
      </p:pic>
    </p:spTree>
    <p:extLst>
      <p:ext uri="{BB962C8B-B14F-4D97-AF65-F5344CB8AC3E}">
        <p14:creationId xmlns:p14="http://schemas.microsoft.com/office/powerpoint/2010/main" val="5678443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a:extLst>
              <a:ext uri="{FF2B5EF4-FFF2-40B4-BE49-F238E27FC236}">
                <a16:creationId xmlns:a16="http://schemas.microsoft.com/office/drawing/2014/main" id="{033260AE-C36D-FE89-CADE-2A6E16E8725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912" y="0"/>
            <a:ext cx="12192073" cy="6857960"/>
          </a:xfrm>
          <a:prstGeom prst="rect">
            <a:avLst/>
          </a:prstGeom>
        </p:spPr>
      </p:pic>
      <p:pic>
        <p:nvPicPr>
          <p:cNvPr id="6" name="Рисунок 5">
            <a:extLst>
              <a:ext uri="{FF2B5EF4-FFF2-40B4-BE49-F238E27FC236}">
                <a16:creationId xmlns:a16="http://schemas.microsoft.com/office/drawing/2014/main" id="{CA672BD3-36DB-55B2-A6A0-2809C64C85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15820" y="1704513"/>
            <a:ext cx="7100165" cy="3999390"/>
          </a:xfrm>
          <a:prstGeom prst="rect">
            <a:avLst/>
          </a:prstGeom>
        </p:spPr>
      </p:pic>
      <p:pic>
        <p:nvPicPr>
          <p:cNvPr id="4" name="Рисунок 3">
            <a:extLst>
              <a:ext uri="{FF2B5EF4-FFF2-40B4-BE49-F238E27FC236}">
                <a16:creationId xmlns:a16="http://schemas.microsoft.com/office/drawing/2014/main" id="{B4E152FF-F6D1-7658-ABCE-4D87B4558E0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911" y="2467992"/>
            <a:ext cx="5711301" cy="4283476"/>
          </a:xfrm>
          <a:prstGeom prst="rect">
            <a:avLst/>
          </a:prstGeom>
        </p:spPr>
      </p:pic>
    </p:spTree>
    <p:extLst>
      <p:ext uri="{BB962C8B-B14F-4D97-AF65-F5344CB8AC3E}">
        <p14:creationId xmlns:p14="http://schemas.microsoft.com/office/powerpoint/2010/main" val="298625216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912" y="0"/>
            <a:ext cx="12192073" cy="6857960"/>
          </a:xfrm>
          <a:prstGeom prst="rect">
            <a:avLst/>
          </a:prstGeom>
        </p:spPr>
      </p:pic>
      <p:sp>
        <p:nvSpPr>
          <p:cNvPr id="7" name="TextBox 6"/>
          <p:cNvSpPr txBox="1"/>
          <p:nvPr/>
        </p:nvSpPr>
        <p:spPr>
          <a:xfrm>
            <a:off x="1628898" y="394947"/>
            <a:ext cx="8069838" cy="954107"/>
          </a:xfrm>
          <a:prstGeom prst="rect">
            <a:avLst/>
          </a:prstGeom>
          <a:noFill/>
        </p:spPr>
        <p:txBody>
          <a:bodyPr wrap="none" rtlCol="0">
            <a:spAutoFit/>
          </a:bodyPr>
          <a:lstStyle/>
          <a:p>
            <a:pPr algn="ctr"/>
            <a:r>
              <a:rPr lang="uk-UA" sz="2800" dirty="0">
                <a:solidFill>
                  <a:schemeClr val="bg1"/>
                </a:solidFill>
                <a:latin typeface="Proxima Nova Rg" panose="02000506030000020004" pitchFamily="2" charset="0"/>
              </a:rPr>
              <a:t>Надання практичної допомоги особам, </a:t>
            </a:r>
          </a:p>
          <a:p>
            <a:pPr algn="ctr"/>
            <a:r>
              <a:rPr lang="uk-UA" sz="2800" dirty="0">
                <a:solidFill>
                  <a:schemeClr val="bg1"/>
                </a:solidFill>
                <a:latin typeface="Proxima Nova Rg" panose="02000506030000020004" pitchFamily="2" charset="0"/>
              </a:rPr>
              <a:t>які опинилися в складних життєвих обставинах</a:t>
            </a:r>
          </a:p>
        </p:txBody>
      </p:sp>
      <p:pic>
        <p:nvPicPr>
          <p:cNvPr id="9" name="Рисунок 8">
            <a:extLst>
              <a:ext uri="{FF2B5EF4-FFF2-40B4-BE49-F238E27FC236}">
                <a16:creationId xmlns:a16="http://schemas.microsoft.com/office/drawing/2014/main" id="{E3CD5DB9-57EC-B73D-B436-03DD3B82EB2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67795" y="2441358"/>
            <a:ext cx="7306441" cy="3293607"/>
          </a:xfrm>
          <a:prstGeom prst="rect">
            <a:avLst/>
          </a:prstGeom>
        </p:spPr>
      </p:pic>
      <p:pic>
        <p:nvPicPr>
          <p:cNvPr id="6" name="Рисунок 5">
            <a:extLst>
              <a:ext uri="{FF2B5EF4-FFF2-40B4-BE49-F238E27FC236}">
                <a16:creationId xmlns:a16="http://schemas.microsoft.com/office/drawing/2014/main" id="{B738858A-E9AE-BD90-AA0C-FE05428C331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92722" y="1689339"/>
            <a:ext cx="3899278" cy="2924459"/>
          </a:xfrm>
          <a:prstGeom prst="rect">
            <a:avLst/>
          </a:prstGeom>
        </p:spPr>
      </p:pic>
      <p:pic>
        <p:nvPicPr>
          <p:cNvPr id="4" name="Рисунок 3">
            <a:extLst>
              <a:ext uri="{FF2B5EF4-FFF2-40B4-BE49-F238E27FC236}">
                <a16:creationId xmlns:a16="http://schemas.microsoft.com/office/drawing/2014/main" id="{CADBA0F8-8048-9730-7AA8-390337D12E4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6966" y="3004942"/>
            <a:ext cx="4971641" cy="3728731"/>
          </a:xfrm>
          <a:prstGeom prst="rect">
            <a:avLst/>
          </a:prstGeom>
        </p:spPr>
      </p:pic>
    </p:spTree>
    <p:extLst>
      <p:ext uri="{BB962C8B-B14F-4D97-AF65-F5344CB8AC3E}">
        <p14:creationId xmlns:p14="http://schemas.microsoft.com/office/powerpoint/2010/main" val="96295215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a:extLst>
              <a:ext uri="{FF2B5EF4-FFF2-40B4-BE49-F238E27FC236}">
                <a16:creationId xmlns:a16="http://schemas.microsoft.com/office/drawing/2014/main" id="{729B56B4-B157-AACC-5228-BA4C81FEF16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912" y="0"/>
            <a:ext cx="12192073" cy="6857960"/>
          </a:xfrm>
          <a:prstGeom prst="rect">
            <a:avLst/>
          </a:prstGeom>
        </p:spPr>
      </p:pic>
      <p:pic>
        <p:nvPicPr>
          <p:cNvPr id="4" name="Рисунок 3">
            <a:extLst>
              <a:ext uri="{FF2B5EF4-FFF2-40B4-BE49-F238E27FC236}">
                <a16:creationId xmlns:a16="http://schemas.microsoft.com/office/drawing/2014/main" id="{2838B6C7-B96C-17E9-E3BB-0C544884904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48437" y="1677879"/>
            <a:ext cx="7667548" cy="4318986"/>
          </a:xfrm>
          <a:prstGeom prst="rect">
            <a:avLst/>
          </a:prstGeom>
        </p:spPr>
      </p:pic>
      <p:pic>
        <p:nvPicPr>
          <p:cNvPr id="6" name="Рисунок 5">
            <a:extLst>
              <a:ext uri="{FF2B5EF4-FFF2-40B4-BE49-F238E27FC236}">
                <a16:creationId xmlns:a16="http://schemas.microsoft.com/office/drawing/2014/main" id="{B75A0846-DE2B-2BEB-70EE-3C3EEE25236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912" y="3267273"/>
            <a:ext cx="6374589" cy="3590687"/>
          </a:xfrm>
          <a:prstGeom prst="rect">
            <a:avLst/>
          </a:prstGeom>
        </p:spPr>
      </p:pic>
    </p:spTree>
    <p:extLst>
      <p:ext uri="{BB962C8B-B14F-4D97-AF65-F5344CB8AC3E}">
        <p14:creationId xmlns:p14="http://schemas.microsoft.com/office/powerpoint/2010/main" val="137174525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a:extLst>
              <a:ext uri="{FF2B5EF4-FFF2-40B4-BE49-F238E27FC236}">
                <a16:creationId xmlns:a16="http://schemas.microsoft.com/office/drawing/2014/main" id="{76B691C8-AB43-D8DF-ACE3-06D6AF2F617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912" y="0"/>
            <a:ext cx="12192073" cy="6857960"/>
          </a:xfrm>
          <a:prstGeom prst="rect">
            <a:avLst/>
          </a:prstGeom>
        </p:spPr>
      </p:pic>
      <p:pic>
        <p:nvPicPr>
          <p:cNvPr id="4" name="Рисунок 3">
            <a:extLst>
              <a:ext uri="{FF2B5EF4-FFF2-40B4-BE49-F238E27FC236}">
                <a16:creationId xmlns:a16="http://schemas.microsoft.com/office/drawing/2014/main" id="{4E1573CA-9F31-FF2F-D2F9-841B55D7983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39836" y="1701007"/>
            <a:ext cx="5599146" cy="5156993"/>
          </a:xfrm>
          <a:prstGeom prst="rect">
            <a:avLst/>
          </a:prstGeom>
        </p:spPr>
      </p:pic>
      <p:pic>
        <p:nvPicPr>
          <p:cNvPr id="6" name="Рисунок 5">
            <a:extLst>
              <a:ext uri="{FF2B5EF4-FFF2-40B4-BE49-F238E27FC236}">
                <a16:creationId xmlns:a16="http://schemas.microsoft.com/office/drawing/2014/main" id="{E52B2D81-E4F3-7C3B-5962-1E3FA43CEE4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3018" y="1795489"/>
            <a:ext cx="3828681" cy="5029200"/>
          </a:xfrm>
          <a:prstGeom prst="rect">
            <a:avLst/>
          </a:prstGeom>
        </p:spPr>
      </p:pic>
    </p:spTree>
    <p:extLst>
      <p:ext uri="{BB962C8B-B14F-4D97-AF65-F5344CB8AC3E}">
        <p14:creationId xmlns:p14="http://schemas.microsoft.com/office/powerpoint/2010/main" val="200512334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a:extLst>
              <a:ext uri="{FF2B5EF4-FFF2-40B4-BE49-F238E27FC236}">
                <a16:creationId xmlns:a16="http://schemas.microsoft.com/office/drawing/2014/main" id="{CF694719-484F-AF7D-A9BC-09DCE3B271B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912" y="0"/>
            <a:ext cx="12192073" cy="6857960"/>
          </a:xfrm>
          <a:prstGeom prst="rect">
            <a:avLst/>
          </a:prstGeom>
        </p:spPr>
      </p:pic>
      <p:pic>
        <p:nvPicPr>
          <p:cNvPr id="6" name="Рисунок 5">
            <a:extLst>
              <a:ext uri="{FF2B5EF4-FFF2-40B4-BE49-F238E27FC236}">
                <a16:creationId xmlns:a16="http://schemas.microsoft.com/office/drawing/2014/main" id="{C7336CD9-84F6-8878-39A0-4A07EC83928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0475" y="1909346"/>
            <a:ext cx="6678597" cy="4875967"/>
          </a:xfrm>
          <a:prstGeom prst="rect">
            <a:avLst/>
          </a:prstGeom>
        </p:spPr>
      </p:pic>
      <p:pic>
        <p:nvPicPr>
          <p:cNvPr id="4" name="Рисунок 3">
            <a:extLst>
              <a:ext uri="{FF2B5EF4-FFF2-40B4-BE49-F238E27FC236}">
                <a16:creationId xmlns:a16="http://schemas.microsoft.com/office/drawing/2014/main" id="{25D4A5B9-2CBD-64C7-9319-4172B7E6E36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01826" y="1722267"/>
            <a:ext cx="6114159" cy="4414975"/>
          </a:xfrm>
          <a:prstGeom prst="rect">
            <a:avLst/>
          </a:prstGeom>
        </p:spPr>
      </p:pic>
    </p:spTree>
    <p:extLst>
      <p:ext uri="{BB962C8B-B14F-4D97-AF65-F5344CB8AC3E}">
        <p14:creationId xmlns:p14="http://schemas.microsoft.com/office/powerpoint/2010/main" val="60636355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1" cy="6857960"/>
          </a:xfrm>
          <a:prstGeom prst="rect">
            <a:avLst/>
          </a:prstGeom>
        </p:spPr>
      </p:pic>
      <p:pic>
        <p:nvPicPr>
          <p:cNvPr id="4" name="Рисунок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58822" y="2286000"/>
            <a:ext cx="629510" cy="629510"/>
          </a:xfrm>
          <a:prstGeom prst="rect">
            <a:avLst/>
          </a:prstGeom>
        </p:spPr>
      </p:pic>
      <p:pic>
        <p:nvPicPr>
          <p:cNvPr id="5" name="Рисунок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74270" y="2286000"/>
            <a:ext cx="608740" cy="608740"/>
          </a:xfrm>
          <a:prstGeom prst="rect">
            <a:avLst/>
          </a:prstGeom>
        </p:spPr>
      </p:pic>
      <p:sp>
        <p:nvSpPr>
          <p:cNvPr id="6" name="TextBox 5"/>
          <p:cNvSpPr txBox="1"/>
          <p:nvPr/>
        </p:nvSpPr>
        <p:spPr>
          <a:xfrm>
            <a:off x="1212518" y="3156924"/>
            <a:ext cx="3673121" cy="954107"/>
          </a:xfrm>
          <a:prstGeom prst="rect">
            <a:avLst/>
          </a:prstGeom>
          <a:noFill/>
        </p:spPr>
        <p:txBody>
          <a:bodyPr wrap="none" rtlCol="0">
            <a:spAutoFit/>
          </a:bodyPr>
          <a:lstStyle/>
          <a:p>
            <a:pPr algn="ctr"/>
            <a:r>
              <a:rPr lang="uk-UA" sz="2800" dirty="0">
                <a:solidFill>
                  <a:srgbClr val="182947"/>
                </a:solidFill>
                <a:latin typeface="Proxima Nova Lt" panose="02000506030000020004" pitchFamily="2" charset="0"/>
              </a:rPr>
              <a:t>Надійшло звернень </a:t>
            </a:r>
          </a:p>
          <a:p>
            <a:pPr algn="ctr"/>
            <a:r>
              <a:rPr lang="uk-UA" sz="2800" dirty="0">
                <a:solidFill>
                  <a:srgbClr val="182947"/>
                </a:solidFill>
                <a:latin typeface="Proxima Nova Lt" panose="02000506030000020004" pitchFamily="2" charset="0"/>
              </a:rPr>
              <a:t>громадян на лінію 102</a:t>
            </a:r>
          </a:p>
        </p:txBody>
      </p:sp>
      <p:sp>
        <p:nvSpPr>
          <p:cNvPr id="7" name="TextBox 6"/>
          <p:cNvSpPr txBox="1"/>
          <p:nvPr/>
        </p:nvSpPr>
        <p:spPr>
          <a:xfrm>
            <a:off x="7164131" y="2991829"/>
            <a:ext cx="3959738" cy="523220"/>
          </a:xfrm>
          <a:prstGeom prst="rect">
            <a:avLst/>
          </a:prstGeom>
          <a:noFill/>
        </p:spPr>
        <p:txBody>
          <a:bodyPr wrap="none" rtlCol="0">
            <a:spAutoFit/>
          </a:bodyPr>
          <a:lstStyle/>
          <a:p>
            <a:r>
              <a:rPr lang="uk-UA" sz="2800" dirty="0">
                <a:solidFill>
                  <a:srgbClr val="182947"/>
                </a:solidFill>
                <a:latin typeface="Proxima Nova Lt" panose="02000506030000020004" pitchFamily="2" charset="0"/>
              </a:rPr>
              <a:t>Розглянуто матеріалів</a:t>
            </a:r>
          </a:p>
        </p:txBody>
      </p:sp>
      <p:sp>
        <p:nvSpPr>
          <p:cNvPr id="8" name="TextBox 7"/>
          <p:cNvSpPr txBox="1"/>
          <p:nvPr/>
        </p:nvSpPr>
        <p:spPr>
          <a:xfrm>
            <a:off x="1879814" y="4175116"/>
            <a:ext cx="1444626" cy="1015663"/>
          </a:xfrm>
          <a:prstGeom prst="rect">
            <a:avLst/>
          </a:prstGeom>
          <a:noFill/>
        </p:spPr>
        <p:txBody>
          <a:bodyPr wrap="none" rtlCol="0">
            <a:spAutoFit/>
          </a:bodyPr>
          <a:lstStyle/>
          <a:p>
            <a:r>
              <a:rPr lang="uk-UA" sz="6000" dirty="0">
                <a:solidFill>
                  <a:srgbClr val="182947"/>
                </a:solidFill>
                <a:latin typeface="Proxima Nova Rg" panose="02000506030000020004" pitchFamily="2" charset="0"/>
              </a:rPr>
              <a:t>112</a:t>
            </a:r>
          </a:p>
        </p:txBody>
      </p:sp>
      <p:cxnSp>
        <p:nvCxnSpPr>
          <p:cNvPr id="11" name="Прямая соединительная линия 10"/>
          <p:cNvCxnSpPr/>
          <p:nvPr/>
        </p:nvCxnSpPr>
        <p:spPr>
          <a:xfrm>
            <a:off x="6095999" y="2579985"/>
            <a:ext cx="0" cy="3620790"/>
          </a:xfrm>
          <a:prstGeom prst="line">
            <a:avLst/>
          </a:prstGeom>
          <a:ln w="19050"/>
        </p:spPr>
        <p:style>
          <a:lnRef idx="2">
            <a:schemeClr val="accent4"/>
          </a:lnRef>
          <a:fillRef idx="0">
            <a:schemeClr val="accent4"/>
          </a:fillRef>
          <a:effectRef idx="1">
            <a:schemeClr val="accent4"/>
          </a:effectRef>
          <a:fontRef idx="minor">
            <a:schemeClr val="tx1"/>
          </a:fontRef>
        </p:style>
      </p:cxnSp>
      <p:sp>
        <p:nvSpPr>
          <p:cNvPr id="10" name="TextBox 9"/>
          <p:cNvSpPr txBox="1"/>
          <p:nvPr/>
        </p:nvSpPr>
        <p:spPr>
          <a:xfrm>
            <a:off x="518831" y="379319"/>
            <a:ext cx="4163640" cy="523220"/>
          </a:xfrm>
          <a:prstGeom prst="rect">
            <a:avLst/>
          </a:prstGeom>
          <a:noFill/>
        </p:spPr>
        <p:txBody>
          <a:bodyPr wrap="none" rtlCol="0">
            <a:spAutoFit/>
          </a:bodyPr>
          <a:lstStyle/>
          <a:p>
            <a:r>
              <a:rPr lang="uk-UA" sz="2800" dirty="0">
                <a:solidFill>
                  <a:schemeClr val="bg1"/>
                </a:solidFill>
                <a:latin typeface="Proxima Nova Rg" panose="02000506030000020004" pitchFamily="2" charset="0"/>
              </a:rPr>
              <a:t>РЕЗУЛЬТАТИ ДІЯЛЬНОСТІ ПОГ </a:t>
            </a:r>
          </a:p>
        </p:txBody>
      </p:sp>
      <p:sp>
        <p:nvSpPr>
          <p:cNvPr id="18" name="TextBox 17"/>
          <p:cNvSpPr txBox="1"/>
          <p:nvPr/>
        </p:nvSpPr>
        <p:spPr>
          <a:xfrm>
            <a:off x="8313384" y="4175116"/>
            <a:ext cx="1444626" cy="1015663"/>
          </a:xfrm>
          <a:prstGeom prst="rect">
            <a:avLst/>
          </a:prstGeom>
          <a:noFill/>
        </p:spPr>
        <p:txBody>
          <a:bodyPr wrap="none" rtlCol="0">
            <a:spAutoFit/>
          </a:bodyPr>
          <a:lstStyle/>
          <a:p>
            <a:r>
              <a:rPr lang="uk-UA" sz="6000" dirty="0">
                <a:solidFill>
                  <a:srgbClr val="182947"/>
                </a:solidFill>
                <a:latin typeface="Proxima Nova Rg" panose="02000506030000020004" pitchFamily="2" charset="0"/>
              </a:rPr>
              <a:t>137</a:t>
            </a:r>
          </a:p>
        </p:txBody>
      </p:sp>
    </p:spTree>
    <p:extLst>
      <p:ext uri="{BB962C8B-B14F-4D97-AF65-F5344CB8AC3E}">
        <p14:creationId xmlns:p14="http://schemas.microsoft.com/office/powerpoint/2010/main" val="141477332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 y="40"/>
            <a:ext cx="12192073" cy="6857960"/>
          </a:xfrm>
          <a:prstGeom prst="rect">
            <a:avLst/>
          </a:prstGeom>
        </p:spPr>
      </p:pic>
      <p:pic>
        <p:nvPicPr>
          <p:cNvPr id="4" name="Рисунок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4835" y="3026961"/>
            <a:ext cx="881106" cy="881106"/>
          </a:xfrm>
          <a:prstGeom prst="rect">
            <a:avLst/>
          </a:prstGeom>
        </p:spPr>
      </p:pic>
      <p:pic>
        <p:nvPicPr>
          <p:cNvPr id="5" name="Рисунок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1610" y="4286222"/>
            <a:ext cx="916564" cy="914774"/>
          </a:xfrm>
          <a:prstGeom prst="rect">
            <a:avLst/>
          </a:prstGeom>
        </p:spPr>
      </p:pic>
      <p:pic>
        <p:nvPicPr>
          <p:cNvPr id="6" name="Рисунок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2821" y="5695886"/>
            <a:ext cx="755353" cy="755353"/>
          </a:xfrm>
          <a:prstGeom prst="rect">
            <a:avLst/>
          </a:prstGeom>
        </p:spPr>
      </p:pic>
      <p:pic>
        <p:nvPicPr>
          <p:cNvPr id="7" name="Рисунок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1610" y="1888872"/>
            <a:ext cx="849923" cy="849923"/>
          </a:xfrm>
          <a:prstGeom prst="rect">
            <a:avLst/>
          </a:prstGeom>
        </p:spPr>
      </p:pic>
      <p:sp>
        <p:nvSpPr>
          <p:cNvPr id="9" name="TextBox 8"/>
          <p:cNvSpPr txBox="1"/>
          <p:nvPr/>
        </p:nvSpPr>
        <p:spPr>
          <a:xfrm>
            <a:off x="1481533" y="3026961"/>
            <a:ext cx="7012882" cy="830997"/>
          </a:xfrm>
          <a:prstGeom prst="rect">
            <a:avLst/>
          </a:prstGeom>
          <a:noFill/>
        </p:spPr>
        <p:txBody>
          <a:bodyPr wrap="none" rtlCol="0">
            <a:spAutoFit/>
          </a:bodyPr>
          <a:lstStyle/>
          <a:p>
            <a:r>
              <a:rPr lang="uk-UA" sz="2400" dirty="0">
                <a:solidFill>
                  <a:srgbClr val="182947"/>
                </a:solidFill>
                <a:latin typeface="Proxima Nova Lt" panose="02000506030000020004" pitchFamily="2" charset="0"/>
              </a:rPr>
              <a:t>На території ОТГ знаходиться сімей, що опинилися</a:t>
            </a:r>
          </a:p>
          <a:p>
            <a:r>
              <a:rPr lang="uk-UA" sz="2400" dirty="0">
                <a:solidFill>
                  <a:srgbClr val="182947"/>
                </a:solidFill>
                <a:latin typeface="Proxima Nova Lt" panose="02000506030000020004" pitchFamily="2" charset="0"/>
              </a:rPr>
              <a:t>у складних життєвих обставинах</a:t>
            </a:r>
          </a:p>
        </p:txBody>
      </p:sp>
      <p:sp>
        <p:nvSpPr>
          <p:cNvPr id="10" name="TextBox 9"/>
          <p:cNvSpPr txBox="1"/>
          <p:nvPr/>
        </p:nvSpPr>
        <p:spPr>
          <a:xfrm>
            <a:off x="1682196" y="4420444"/>
            <a:ext cx="4727384" cy="830997"/>
          </a:xfrm>
          <a:prstGeom prst="rect">
            <a:avLst/>
          </a:prstGeom>
          <a:noFill/>
        </p:spPr>
        <p:txBody>
          <a:bodyPr wrap="none" rtlCol="0">
            <a:spAutoFit/>
          </a:bodyPr>
          <a:lstStyle/>
          <a:p>
            <a:r>
              <a:rPr lang="uk-UA" sz="2400" dirty="0">
                <a:solidFill>
                  <a:srgbClr val="182947"/>
                </a:solidFill>
                <a:latin typeface="Proxima Nova Lt" panose="02000506030000020004" pitchFamily="2" charset="0"/>
              </a:rPr>
              <a:t>На обліку перебуває осіб,</a:t>
            </a:r>
          </a:p>
          <a:p>
            <a:r>
              <a:rPr lang="uk-UA" sz="2400" dirty="0">
                <a:solidFill>
                  <a:srgbClr val="182947"/>
                </a:solidFill>
                <a:latin typeface="Proxima Nova Lt" panose="02000506030000020004" pitchFamily="2" charset="0"/>
              </a:rPr>
              <a:t>що вчиняють домашнє насильство</a:t>
            </a:r>
          </a:p>
        </p:txBody>
      </p:sp>
      <p:sp>
        <p:nvSpPr>
          <p:cNvPr id="11" name="TextBox 10"/>
          <p:cNvSpPr txBox="1"/>
          <p:nvPr/>
        </p:nvSpPr>
        <p:spPr>
          <a:xfrm>
            <a:off x="1682196" y="5590061"/>
            <a:ext cx="5057795" cy="830997"/>
          </a:xfrm>
          <a:prstGeom prst="rect">
            <a:avLst/>
          </a:prstGeom>
          <a:noFill/>
        </p:spPr>
        <p:txBody>
          <a:bodyPr wrap="none" rtlCol="0">
            <a:spAutoFit/>
          </a:bodyPr>
          <a:lstStyle/>
          <a:p>
            <a:r>
              <a:rPr lang="uk-UA" sz="2400" dirty="0">
                <a:solidFill>
                  <a:srgbClr val="182947"/>
                </a:solidFill>
                <a:latin typeface="Proxima Nova Lt" panose="02000506030000020004" pitchFamily="2" charset="0"/>
              </a:rPr>
              <a:t>Винесено термінових заборонних</a:t>
            </a:r>
          </a:p>
          <a:p>
            <a:r>
              <a:rPr lang="uk-UA" sz="2400" dirty="0">
                <a:solidFill>
                  <a:srgbClr val="182947"/>
                </a:solidFill>
                <a:latin typeface="Proxima Nova Lt" panose="02000506030000020004" pitchFamily="2" charset="0"/>
              </a:rPr>
              <a:t>приписів стосовно кривдників</a:t>
            </a:r>
          </a:p>
        </p:txBody>
      </p:sp>
      <p:sp>
        <p:nvSpPr>
          <p:cNvPr id="12" name="TextBox 11"/>
          <p:cNvSpPr txBox="1"/>
          <p:nvPr/>
        </p:nvSpPr>
        <p:spPr>
          <a:xfrm>
            <a:off x="1465941" y="1884484"/>
            <a:ext cx="7258718" cy="830997"/>
          </a:xfrm>
          <a:prstGeom prst="rect">
            <a:avLst/>
          </a:prstGeom>
          <a:noFill/>
        </p:spPr>
        <p:txBody>
          <a:bodyPr wrap="none" rtlCol="0">
            <a:spAutoFit/>
          </a:bodyPr>
          <a:lstStyle/>
          <a:p>
            <a:r>
              <a:rPr lang="uk-UA" sz="2400" dirty="0">
                <a:solidFill>
                  <a:srgbClr val="182947"/>
                </a:solidFill>
                <a:latin typeface="Proxima Nova Lt" panose="02000506030000020004" pitchFamily="2" charset="0"/>
              </a:rPr>
              <a:t>На обліку осіб які відбувають покарання не пов’язане</a:t>
            </a:r>
          </a:p>
          <a:p>
            <a:r>
              <a:rPr lang="uk-UA" sz="2400" dirty="0">
                <a:solidFill>
                  <a:srgbClr val="182947"/>
                </a:solidFill>
                <a:latin typeface="Proxima Nova Lt" panose="02000506030000020004" pitchFamily="2" charset="0"/>
              </a:rPr>
              <a:t>з позбавленням волі</a:t>
            </a:r>
          </a:p>
        </p:txBody>
      </p:sp>
      <p:sp>
        <p:nvSpPr>
          <p:cNvPr id="13" name="TextBox 12"/>
          <p:cNvSpPr txBox="1"/>
          <p:nvPr/>
        </p:nvSpPr>
        <p:spPr>
          <a:xfrm>
            <a:off x="9950819" y="3130847"/>
            <a:ext cx="604653" cy="1015663"/>
          </a:xfrm>
          <a:prstGeom prst="rect">
            <a:avLst/>
          </a:prstGeom>
          <a:noFill/>
        </p:spPr>
        <p:txBody>
          <a:bodyPr wrap="none" rtlCol="0">
            <a:spAutoFit/>
          </a:bodyPr>
          <a:lstStyle/>
          <a:p>
            <a:r>
              <a:rPr lang="uk-UA" sz="6000" dirty="0">
                <a:solidFill>
                  <a:srgbClr val="FFC000"/>
                </a:solidFill>
                <a:latin typeface="Proxima Nova Rg" panose="02000506030000020004" pitchFamily="2" charset="0"/>
              </a:rPr>
              <a:t>9</a:t>
            </a:r>
          </a:p>
        </p:txBody>
      </p:sp>
      <p:sp>
        <p:nvSpPr>
          <p:cNvPr id="14" name="Прямоугольник 13"/>
          <p:cNvSpPr/>
          <p:nvPr/>
        </p:nvSpPr>
        <p:spPr>
          <a:xfrm>
            <a:off x="9950818" y="5491990"/>
            <a:ext cx="604653" cy="1015663"/>
          </a:xfrm>
          <a:prstGeom prst="rect">
            <a:avLst/>
          </a:prstGeom>
        </p:spPr>
        <p:txBody>
          <a:bodyPr wrap="none">
            <a:spAutoFit/>
          </a:bodyPr>
          <a:lstStyle/>
          <a:p>
            <a:pPr lvl="0"/>
            <a:r>
              <a:rPr lang="uk-UA" sz="6000" dirty="0">
                <a:solidFill>
                  <a:srgbClr val="FFC000"/>
                </a:solidFill>
                <a:latin typeface="Proxima Nova Rg" panose="02000506030000020004" pitchFamily="2" charset="0"/>
              </a:rPr>
              <a:t>1</a:t>
            </a:r>
          </a:p>
        </p:txBody>
      </p:sp>
      <p:sp>
        <p:nvSpPr>
          <p:cNvPr id="15" name="Прямоугольник 14"/>
          <p:cNvSpPr/>
          <p:nvPr/>
        </p:nvSpPr>
        <p:spPr>
          <a:xfrm>
            <a:off x="9950819" y="4235778"/>
            <a:ext cx="1024639" cy="1015663"/>
          </a:xfrm>
          <a:prstGeom prst="rect">
            <a:avLst/>
          </a:prstGeom>
        </p:spPr>
        <p:txBody>
          <a:bodyPr wrap="none">
            <a:spAutoFit/>
          </a:bodyPr>
          <a:lstStyle/>
          <a:p>
            <a:pPr lvl="0"/>
            <a:r>
              <a:rPr lang="uk-UA" sz="6000" dirty="0">
                <a:solidFill>
                  <a:srgbClr val="FFC000"/>
                </a:solidFill>
                <a:latin typeface="Proxima Nova Rg" panose="02000506030000020004" pitchFamily="2" charset="0"/>
              </a:rPr>
              <a:t>27</a:t>
            </a:r>
          </a:p>
        </p:txBody>
      </p:sp>
      <p:sp>
        <p:nvSpPr>
          <p:cNvPr id="16" name="Прямоугольник 15"/>
          <p:cNvSpPr/>
          <p:nvPr/>
        </p:nvSpPr>
        <p:spPr>
          <a:xfrm>
            <a:off x="9950819" y="2025917"/>
            <a:ext cx="604653" cy="1015663"/>
          </a:xfrm>
          <a:prstGeom prst="rect">
            <a:avLst/>
          </a:prstGeom>
        </p:spPr>
        <p:txBody>
          <a:bodyPr wrap="none">
            <a:spAutoFit/>
          </a:bodyPr>
          <a:lstStyle/>
          <a:p>
            <a:pPr lvl="0"/>
            <a:r>
              <a:rPr lang="uk-UA" sz="6000" dirty="0">
                <a:solidFill>
                  <a:srgbClr val="FFC000"/>
                </a:solidFill>
                <a:latin typeface="Proxima Nova Rg" panose="02000506030000020004" pitchFamily="2" charset="0"/>
              </a:rPr>
              <a:t>9</a:t>
            </a:r>
          </a:p>
        </p:txBody>
      </p:sp>
      <p:cxnSp>
        <p:nvCxnSpPr>
          <p:cNvPr id="18" name="Прямая соединительная линия 17"/>
          <p:cNvCxnSpPr/>
          <p:nvPr/>
        </p:nvCxnSpPr>
        <p:spPr>
          <a:xfrm flipH="1">
            <a:off x="9165364" y="1916078"/>
            <a:ext cx="7096" cy="4535161"/>
          </a:xfrm>
          <a:prstGeom prst="line">
            <a:avLst/>
          </a:prstGeom>
          <a:ln w="19050">
            <a:solidFill>
              <a:srgbClr val="182947"/>
            </a:solidFill>
          </a:ln>
        </p:spPr>
        <p:style>
          <a:lnRef idx="1">
            <a:schemeClr val="dk1"/>
          </a:lnRef>
          <a:fillRef idx="0">
            <a:schemeClr val="dk1"/>
          </a:fillRef>
          <a:effectRef idx="0">
            <a:schemeClr val="dk1"/>
          </a:effectRef>
          <a:fontRef idx="minor">
            <a:schemeClr val="tx1"/>
          </a:fontRef>
        </p:style>
      </p:cxnSp>
      <p:sp>
        <p:nvSpPr>
          <p:cNvPr id="3" name="Прямоугольник 2"/>
          <p:cNvSpPr/>
          <p:nvPr/>
        </p:nvSpPr>
        <p:spPr>
          <a:xfrm>
            <a:off x="4211093" y="450369"/>
            <a:ext cx="3958556" cy="738664"/>
          </a:xfrm>
          <a:prstGeom prst="rect">
            <a:avLst/>
          </a:prstGeom>
        </p:spPr>
        <p:txBody>
          <a:bodyPr wrap="square">
            <a:spAutoFit/>
          </a:bodyPr>
          <a:lstStyle/>
          <a:p>
            <a:pPr lvl="0">
              <a:lnSpc>
                <a:spcPct val="150000"/>
              </a:lnSpc>
            </a:pPr>
            <a:r>
              <a:rPr lang="uk-UA" sz="2800" dirty="0">
                <a:solidFill>
                  <a:prstClr val="white"/>
                </a:solidFill>
                <a:latin typeface="Proxima Nova Lt" panose="02000506030000020004" pitchFamily="2" charset="0"/>
              </a:rPr>
              <a:t>Профілактичний облік</a:t>
            </a:r>
          </a:p>
        </p:txBody>
      </p:sp>
    </p:spTree>
    <p:extLst>
      <p:ext uri="{BB962C8B-B14F-4D97-AF65-F5344CB8AC3E}">
        <p14:creationId xmlns:p14="http://schemas.microsoft.com/office/powerpoint/2010/main" val="407147217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0"/>
            <a:ext cx="12192073" cy="6857960"/>
          </a:xfrm>
          <a:prstGeom prst="rect">
            <a:avLst/>
          </a:prstGeom>
        </p:spPr>
      </p:pic>
      <p:sp>
        <p:nvSpPr>
          <p:cNvPr id="10" name="Прямоугольник 9">
            <a:extLst>
              <a:ext uri="{FF2B5EF4-FFF2-40B4-BE49-F238E27FC236}">
                <a16:creationId xmlns:a16="http://schemas.microsoft.com/office/drawing/2014/main" id="{2BAB3453-1242-41FC-A946-A131F2C7E8EC}"/>
              </a:ext>
            </a:extLst>
          </p:cNvPr>
          <p:cNvSpPr/>
          <p:nvPr/>
        </p:nvSpPr>
        <p:spPr>
          <a:xfrm>
            <a:off x="286407" y="4660777"/>
            <a:ext cx="11619186" cy="1200329"/>
          </a:xfrm>
          <a:prstGeom prst="rect">
            <a:avLst/>
          </a:prstGeom>
          <a:noFill/>
          <a:ln w="19050">
            <a:noFill/>
          </a:ln>
        </p:spPr>
        <p:txBody>
          <a:bodyPr wrap="square" lIns="91440" tIns="45720" rIns="91440" bIns="45720">
            <a:spAutoFit/>
          </a:bodyPr>
          <a:lstStyle/>
          <a:p>
            <a:pPr algn="ctr"/>
            <a:r>
              <a:rPr lang="uk-UA" sz="7200" b="1" cap="none" spc="50" dirty="0">
                <a:ln w="31750" cmpd="sng">
                  <a:solidFill>
                    <a:schemeClr val="tx2">
                      <a:lumMod val="75000"/>
                    </a:schemeClr>
                  </a:solidFill>
                  <a:prstDash val="solid"/>
                </a:ln>
                <a:solidFill>
                  <a:srgbClr val="70AD47">
                    <a:tint val="1000"/>
                  </a:srgbClr>
                </a:solidFill>
                <a:effectLst>
                  <a:glow rad="38100">
                    <a:schemeClr val="accent1">
                      <a:alpha val="40000"/>
                    </a:schemeClr>
                  </a:glow>
                </a:effectLst>
                <a:latin typeface="Proxima Nova Rg" panose="02000506030000020004" pitchFamily="2" charset="0"/>
              </a:rPr>
              <a:t>ВПЕРЕД ДО ПЕРЕМОГИ РАЗОМ!!!</a:t>
            </a:r>
            <a:endParaRPr lang="ru-RU" sz="7200" b="1" cap="none" spc="50" dirty="0">
              <a:ln w="31750" cmpd="sng">
                <a:solidFill>
                  <a:schemeClr val="tx2">
                    <a:lumMod val="75000"/>
                  </a:schemeClr>
                </a:solidFill>
                <a:prstDash val="solid"/>
              </a:ln>
              <a:solidFill>
                <a:srgbClr val="70AD47">
                  <a:tint val="1000"/>
                </a:srgbClr>
              </a:solidFill>
              <a:effectLst>
                <a:glow rad="38100">
                  <a:schemeClr val="accent1">
                    <a:alpha val="40000"/>
                  </a:schemeClr>
                </a:glow>
              </a:effectLst>
            </a:endParaRPr>
          </a:p>
        </p:txBody>
      </p:sp>
      <p:pic>
        <p:nvPicPr>
          <p:cNvPr id="4" name="Рисунок 3">
            <a:extLst>
              <a:ext uri="{FF2B5EF4-FFF2-40B4-BE49-F238E27FC236}">
                <a16:creationId xmlns:a16="http://schemas.microsoft.com/office/drawing/2014/main" id="{1074F920-B33A-1C6F-9418-34E3BD798A4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69167" y="1731120"/>
            <a:ext cx="2508029" cy="3160476"/>
          </a:xfrm>
          <a:prstGeom prst="rect">
            <a:avLst/>
          </a:prstGeom>
        </p:spPr>
      </p:pic>
      <p:pic>
        <p:nvPicPr>
          <p:cNvPr id="6" name="Рисунок 5">
            <a:extLst>
              <a:ext uri="{FF2B5EF4-FFF2-40B4-BE49-F238E27FC236}">
                <a16:creationId xmlns:a16="http://schemas.microsoft.com/office/drawing/2014/main" id="{9D73C3BC-6E3A-A31F-ED69-7BB1F10AF9E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70312" y="1742285"/>
            <a:ext cx="5047707" cy="3149311"/>
          </a:xfrm>
          <a:prstGeom prst="rect">
            <a:avLst/>
          </a:prstGeom>
        </p:spPr>
      </p:pic>
      <p:sp>
        <p:nvSpPr>
          <p:cNvPr id="7" name="Прямоугольник 6">
            <a:extLst>
              <a:ext uri="{FF2B5EF4-FFF2-40B4-BE49-F238E27FC236}">
                <a16:creationId xmlns:a16="http://schemas.microsoft.com/office/drawing/2014/main" id="{1F038489-0E46-3444-904E-ACF0CCE6C179}"/>
              </a:ext>
            </a:extLst>
          </p:cNvPr>
          <p:cNvSpPr/>
          <p:nvPr/>
        </p:nvSpPr>
        <p:spPr>
          <a:xfrm>
            <a:off x="908601" y="29155"/>
            <a:ext cx="10508084" cy="730585"/>
          </a:xfrm>
          <a:prstGeom prst="rect">
            <a:avLst/>
          </a:prstGeom>
        </p:spPr>
        <p:txBody>
          <a:bodyPr wrap="square">
            <a:spAutoFit/>
          </a:bodyPr>
          <a:lstStyle/>
          <a:p>
            <a:pPr lvl="0" algn="ctr">
              <a:lnSpc>
                <a:spcPct val="150000"/>
              </a:lnSpc>
            </a:pPr>
            <a:r>
              <a:rPr lang="uk-UA" sz="3200" dirty="0">
                <a:solidFill>
                  <a:prstClr val="white"/>
                </a:solidFill>
                <a:latin typeface="Proxima Nova Lt" panose="02000506030000020004" pitchFamily="2" charset="0"/>
              </a:rPr>
              <a:t>Тільки разом ми зробимо нашу громаду безпечною!</a:t>
            </a:r>
          </a:p>
        </p:txBody>
      </p:sp>
    </p:spTree>
    <p:extLst>
      <p:ext uri="{BB962C8B-B14F-4D97-AF65-F5344CB8AC3E}">
        <p14:creationId xmlns:p14="http://schemas.microsoft.com/office/powerpoint/2010/main" val="23226545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Рисунок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320" y="0"/>
            <a:ext cx="12192073" cy="6857960"/>
          </a:xfrm>
          <a:prstGeom prst="rect">
            <a:avLst/>
          </a:prstGeom>
          <a:solidFill>
            <a:schemeClr val="accent1"/>
          </a:solidFill>
        </p:spPr>
      </p:pic>
      <p:sp>
        <p:nvSpPr>
          <p:cNvPr id="4" name="Заголовок 3"/>
          <p:cNvSpPr>
            <a:spLocks noGrp="1"/>
          </p:cNvSpPr>
          <p:nvPr>
            <p:ph type="title"/>
          </p:nvPr>
        </p:nvSpPr>
        <p:spPr>
          <a:xfrm>
            <a:off x="838236" y="461378"/>
            <a:ext cx="10515600" cy="1325563"/>
          </a:xfrm>
        </p:spPr>
        <p:txBody>
          <a:bodyPr>
            <a:normAutofit fontScale="90000"/>
          </a:bodyPr>
          <a:lstStyle/>
          <a:p>
            <a:pPr algn="ctr"/>
            <a:r>
              <a:rPr lang="uk-UA" dirty="0">
                <a:solidFill>
                  <a:schemeClr val="bg1"/>
                </a:solidFill>
                <a:latin typeface="Proxima Nova Rg" panose="02000506030000020004" pitchFamily="2" charset="0"/>
              </a:rPr>
              <a:t>Правоохоронна діяльність </a:t>
            </a:r>
            <a:br>
              <a:rPr lang="uk-UA" dirty="0">
                <a:solidFill>
                  <a:schemeClr val="bg1"/>
                </a:solidFill>
                <a:latin typeface="Proxima Nova Rg" panose="02000506030000020004" pitchFamily="2" charset="0"/>
              </a:rPr>
            </a:br>
            <a:r>
              <a:rPr lang="uk-UA" dirty="0">
                <a:solidFill>
                  <a:schemeClr val="bg1"/>
                </a:solidFill>
                <a:latin typeface="Proxima Nova Rg" panose="02000506030000020004" pitchFamily="2" charset="0"/>
              </a:rPr>
              <a:t>Орієнтована на ПОТРЕБИ  ГРОМАДИ</a:t>
            </a:r>
            <a:br>
              <a:rPr lang="uk-UA" dirty="0">
                <a:solidFill>
                  <a:schemeClr val="bg1"/>
                </a:solidFill>
                <a:latin typeface="Proxima Nova Rg" panose="02000506030000020004" pitchFamily="2" charset="0"/>
              </a:rPr>
            </a:br>
            <a:endParaRPr lang="ru-RU" dirty="0"/>
          </a:p>
        </p:txBody>
      </p:sp>
      <p:sp>
        <p:nvSpPr>
          <p:cNvPr id="6" name="Объект 5"/>
          <p:cNvSpPr>
            <a:spLocks noGrp="1"/>
          </p:cNvSpPr>
          <p:nvPr>
            <p:ph sz="half" idx="2"/>
          </p:nvPr>
        </p:nvSpPr>
        <p:spPr>
          <a:xfrm>
            <a:off x="4087407" y="3615070"/>
            <a:ext cx="3970951" cy="2550909"/>
          </a:xfrm>
          <a:noFill/>
        </p:spPr>
        <p:txBody>
          <a:bodyPr>
            <a:normAutofit/>
          </a:bodyPr>
          <a:lstStyle/>
          <a:p>
            <a:pPr marL="0" indent="0" algn="ctr">
              <a:lnSpc>
                <a:spcPct val="150000"/>
              </a:lnSpc>
              <a:buNone/>
            </a:pPr>
            <a:r>
              <a:rPr lang="uk-UA" dirty="0">
                <a:latin typeface="Proxima Nova Rg" panose="02000506030000020004" pitchFamily="2" charset="0"/>
                <a:ea typeface="+mj-ea"/>
                <a:cs typeface="+mj-cs"/>
              </a:rPr>
              <a:t>Відчуття безпеки</a:t>
            </a:r>
          </a:p>
          <a:p>
            <a:pPr marL="0" indent="0" algn="ctr">
              <a:lnSpc>
                <a:spcPct val="150000"/>
              </a:lnSpc>
              <a:buNone/>
            </a:pPr>
            <a:r>
              <a:rPr lang="uk-UA" dirty="0">
                <a:latin typeface="Proxima Nova Rg" panose="02000506030000020004" pitchFamily="2" charset="0"/>
                <a:ea typeface="+mj-ea"/>
                <a:cs typeface="+mj-cs"/>
              </a:rPr>
              <a:t>Допомога людям</a:t>
            </a:r>
          </a:p>
          <a:p>
            <a:pPr marL="0" indent="0" algn="ctr">
              <a:lnSpc>
                <a:spcPct val="150000"/>
              </a:lnSpc>
              <a:buNone/>
            </a:pPr>
            <a:r>
              <a:rPr lang="uk-UA" sz="3200" b="1" dirty="0">
                <a:latin typeface="Proxima Nova Rg" panose="02000506030000020004" pitchFamily="2" charset="0"/>
                <a:ea typeface="+mj-ea"/>
                <a:cs typeface="+mj-cs"/>
              </a:rPr>
              <a:t>Довіра та повага</a:t>
            </a:r>
            <a:endParaRPr lang="ru-RU" sz="3200" b="1" dirty="0">
              <a:latin typeface="Proxima Nova Rg" panose="02000506030000020004" pitchFamily="2" charset="0"/>
              <a:ea typeface="+mj-ea"/>
              <a:cs typeface="+mj-cs"/>
            </a:endParaRPr>
          </a:p>
        </p:txBody>
      </p:sp>
      <p:pic>
        <p:nvPicPr>
          <p:cNvPr id="4100" name="Picture 4" descr="D:\-ПОГи-\Звіт-Презентація\фото-22\Без названия.jfif"/>
          <p:cNvPicPr>
            <a:picLocks noChangeAspect="1" noChangeArrowheads="1"/>
          </p:cNvPicPr>
          <p:nvPr/>
        </p:nvPicPr>
        <p:blipFill rotWithShape="1">
          <a:blip r:embed="rId3">
            <a:extLst>
              <a:ext uri="{28A0092B-C50C-407E-A947-70E740481C1C}">
                <a14:useLocalDpi xmlns:a14="http://schemas.microsoft.com/office/drawing/2010/main" val="0"/>
              </a:ext>
            </a:extLst>
          </a:blip>
          <a:srcRect l="11336" r="12313" b="42132"/>
          <a:stretch/>
        </p:blipFill>
        <p:spPr bwMode="auto">
          <a:xfrm>
            <a:off x="143134" y="2065167"/>
            <a:ext cx="3598836" cy="2727625"/>
          </a:xfrm>
          <a:prstGeom prst="rect">
            <a:avLst/>
          </a:prstGeom>
          <a:noFill/>
          <a:extLst>
            <a:ext uri="{909E8E84-426E-40DD-AFC4-6F175D3DCCD1}">
              <a14:hiddenFill xmlns:a14="http://schemas.microsoft.com/office/drawing/2010/main">
                <a:solidFill>
                  <a:srgbClr val="FFFFFF"/>
                </a:solidFill>
              </a14:hiddenFill>
            </a:ext>
          </a:extLst>
        </p:spPr>
      </p:pic>
      <p:sp>
        <p:nvSpPr>
          <p:cNvPr id="14" name="Объект 5"/>
          <p:cNvSpPr txBox="1">
            <a:spLocks/>
          </p:cNvSpPr>
          <p:nvPr/>
        </p:nvSpPr>
        <p:spPr>
          <a:xfrm>
            <a:off x="4099842" y="5923204"/>
            <a:ext cx="3874732" cy="934756"/>
          </a:xfrm>
          <a:prstGeom prst="rect">
            <a:avLst/>
          </a:prstGeom>
          <a:pattFill prst="horzBrick">
            <a:fgClr>
              <a:srgbClr val="FF0000"/>
            </a:fgClr>
            <a:bgClr>
              <a:schemeClr val="bg1"/>
            </a:bgClr>
          </a:patt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50000"/>
              </a:lnSpc>
              <a:buFont typeface="Arial" panose="020B0604020202020204" pitchFamily="34" charset="0"/>
              <a:buNone/>
            </a:pPr>
            <a:endParaRPr lang="ru-RU" b="1" dirty="0">
              <a:latin typeface="Proxima Nova Rg" panose="02000506030000020004" pitchFamily="2" charset="0"/>
              <a:ea typeface="+mj-ea"/>
              <a:cs typeface="+mj-cs"/>
            </a:endParaRPr>
          </a:p>
        </p:txBody>
      </p:sp>
      <p:sp>
        <p:nvSpPr>
          <p:cNvPr id="8" name="Объект 7"/>
          <p:cNvSpPr>
            <a:spLocks noGrp="1"/>
          </p:cNvSpPr>
          <p:nvPr>
            <p:ph sz="quarter" idx="4"/>
          </p:nvPr>
        </p:nvSpPr>
        <p:spPr>
          <a:xfrm>
            <a:off x="633376" y="5029200"/>
            <a:ext cx="2883950" cy="1288907"/>
          </a:xfrm>
          <a:solidFill>
            <a:srgbClr val="265F92"/>
          </a:solidFill>
          <a:ln>
            <a:solidFill>
              <a:schemeClr val="accent1"/>
            </a:solidFill>
          </a:ln>
        </p:spPr>
        <p:txBody>
          <a:bodyPr>
            <a:normAutofit fontScale="85000" lnSpcReduction="20000"/>
          </a:bodyPr>
          <a:lstStyle/>
          <a:p>
            <a:pPr marL="0" indent="0" algn="ctr">
              <a:lnSpc>
                <a:spcPct val="100000"/>
              </a:lnSpc>
              <a:buNone/>
            </a:pPr>
            <a:r>
              <a:rPr lang="uk-UA" dirty="0">
                <a:solidFill>
                  <a:schemeClr val="bg1"/>
                </a:solidFill>
                <a:latin typeface="Proxima Nova Rg" panose="02000506030000020004" pitchFamily="2" charset="0"/>
                <a:ea typeface="+mj-ea"/>
                <a:cs typeface="+mj-cs"/>
              </a:rPr>
              <a:t>Справедливий</a:t>
            </a:r>
          </a:p>
          <a:p>
            <a:pPr marL="0" indent="0" algn="ctr">
              <a:lnSpc>
                <a:spcPct val="100000"/>
              </a:lnSpc>
              <a:buNone/>
            </a:pPr>
            <a:r>
              <a:rPr lang="uk-UA" dirty="0">
                <a:solidFill>
                  <a:schemeClr val="bg1"/>
                </a:solidFill>
                <a:latin typeface="Proxima Nova Rg" panose="02000506030000020004" pitchFamily="2" charset="0"/>
                <a:ea typeface="+mj-ea"/>
                <a:cs typeface="+mj-cs"/>
              </a:rPr>
              <a:t>Чесний</a:t>
            </a:r>
          </a:p>
          <a:p>
            <a:pPr marL="0" indent="0" algn="ctr">
              <a:lnSpc>
                <a:spcPct val="100000"/>
              </a:lnSpc>
              <a:buNone/>
            </a:pPr>
            <a:r>
              <a:rPr lang="uk-UA" dirty="0">
                <a:solidFill>
                  <a:schemeClr val="bg1"/>
                </a:solidFill>
                <a:latin typeface="Proxima Nova Rg" panose="02000506030000020004" pitchFamily="2" charset="0"/>
                <a:ea typeface="+mj-ea"/>
                <a:cs typeface="+mj-cs"/>
              </a:rPr>
              <a:t>Ефективний</a:t>
            </a:r>
          </a:p>
        </p:txBody>
      </p:sp>
      <p:sp>
        <p:nvSpPr>
          <p:cNvPr id="16" name="Выгнутая вверх стрелка 15"/>
          <p:cNvSpPr/>
          <p:nvPr/>
        </p:nvSpPr>
        <p:spPr>
          <a:xfrm rot="10800000">
            <a:off x="4016058" y="2684721"/>
            <a:ext cx="4042300" cy="744259"/>
          </a:xfrm>
          <a:prstGeom prst="curvedDownArrow">
            <a:avLst>
              <a:gd name="adj1" fmla="val 25000"/>
              <a:gd name="adj2" fmla="val 50000"/>
              <a:gd name="adj3" fmla="val 50715"/>
            </a:avLst>
          </a:prstGeom>
          <a:solidFill>
            <a:srgbClr val="FF0000"/>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chemeClr val="tx1"/>
              </a:solidFill>
            </a:endParaRPr>
          </a:p>
        </p:txBody>
      </p:sp>
      <p:sp>
        <p:nvSpPr>
          <p:cNvPr id="17" name="Выгнутая вверх стрелка 16"/>
          <p:cNvSpPr/>
          <p:nvPr/>
        </p:nvSpPr>
        <p:spPr>
          <a:xfrm>
            <a:off x="4078422" y="1871329"/>
            <a:ext cx="4055486" cy="701749"/>
          </a:xfrm>
          <a:prstGeom prst="curvedDownArrow">
            <a:avLst>
              <a:gd name="adj1" fmla="val 25000"/>
              <a:gd name="adj2" fmla="val 50000"/>
              <a:gd name="adj3" fmla="val 50758"/>
            </a:avLst>
          </a:prstGeom>
          <a:solidFill>
            <a:srgbClr val="FF0000"/>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chemeClr val="tx1"/>
              </a:solidFill>
            </a:endParaRPr>
          </a:p>
        </p:txBody>
      </p:sp>
      <p:sp>
        <p:nvSpPr>
          <p:cNvPr id="11" name="Заголовок 3"/>
          <p:cNvSpPr txBox="1">
            <a:spLocks/>
          </p:cNvSpPr>
          <p:nvPr/>
        </p:nvSpPr>
        <p:spPr>
          <a:xfrm>
            <a:off x="4276830" y="2011070"/>
            <a:ext cx="3520756" cy="1128156"/>
          </a:xfrm>
          <a:prstGeom prst="rect">
            <a:avLst/>
          </a:prstGeom>
        </p:spPr>
        <p:txBody>
          <a:bodyPr vert="horz" lIns="91440" tIns="45720" rIns="91440" bIns="45720" rtlCol="0" anchor="ct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ru-RU" dirty="0">
                <a:solidFill>
                  <a:srgbClr val="FF0000"/>
                </a:solidFill>
                <a:latin typeface="Proxima Nova Rg" panose="02000506030000020004" pitchFamily="2" charset="0"/>
              </a:rPr>
              <a:t>Позитивна</a:t>
            </a:r>
          </a:p>
          <a:p>
            <a:pPr algn="ctr"/>
            <a:r>
              <a:rPr lang="ru-RU" dirty="0" err="1">
                <a:solidFill>
                  <a:srgbClr val="FF0000"/>
                </a:solidFill>
                <a:latin typeface="Proxima Nova Rg" panose="02000506030000020004" pitchFamily="2" charset="0"/>
              </a:rPr>
              <a:t>Вза</a:t>
            </a:r>
            <a:r>
              <a:rPr lang="uk-UA" dirty="0" err="1">
                <a:solidFill>
                  <a:srgbClr val="FF0000"/>
                </a:solidFill>
                <a:latin typeface="Proxima Nova Rg" panose="02000506030000020004" pitchFamily="2" charset="0"/>
                <a:ea typeface="Permanent Marker" panose="02000000000000000000" pitchFamily="2" charset="0"/>
              </a:rPr>
              <a:t>Є</a:t>
            </a:r>
            <a:r>
              <a:rPr lang="uk-UA" dirty="0" err="1">
                <a:solidFill>
                  <a:srgbClr val="FF0000"/>
                </a:solidFill>
                <a:latin typeface="Proxima Nova Rg" panose="02000506030000020004" pitchFamily="2" charset="0"/>
              </a:rPr>
              <a:t>модія</a:t>
            </a:r>
            <a:endParaRPr lang="ru-RU" dirty="0"/>
          </a:p>
        </p:txBody>
      </p:sp>
      <p:pic>
        <p:nvPicPr>
          <p:cNvPr id="3" name="Рисунок 2">
            <a:extLst>
              <a:ext uri="{FF2B5EF4-FFF2-40B4-BE49-F238E27FC236}">
                <a16:creationId xmlns:a16="http://schemas.microsoft.com/office/drawing/2014/main" id="{7061B6A3-F754-46CF-AA75-3174BFD6DF8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03989" y="2011070"/>
            <a:ext cx="3026589" cy="3813936"/>
          </a:xfrm>
          <a:prstGeom prst="rect">
            <a:avLst/>
          </a:prstGeom>
        </p:spPr>
      </p:pic>
    </p:spTree>
    <p:extLst>
      <p:ext uri="{BB962C8B-B14F-4D97-AF65-F5344CB8AC3E}">
        <p14:creationId xmlns:p14="http://schemas.microsoft.com/office/powerpoint/2010/main" val="3534165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10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 calcmode="lin" valueType="num">
                                      <p:cBhvr additive="base">
                                        <p:cTn id="11"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2" presetClass="entr" presetSubtype="4" fill="hold" grpId="0" nodeType="afterEffect">
                                  <p:stCondLst>
                                    <p:cond delay="0"/>
                                  </p:stCondLst>
                                  <p:childTnLst>
                                    <p:set>
                                      <p:cBhvr>
                                        <p:cTn id="15" dur="1" fill="hold">
                                          <p:stCondLst>
                                            <p:cond delay="0"/>
                                          </p:stCondLst>
                                        </p:cTn>
                                        <p:tgtEl>
                                          <p:spTgt spid="6">
                                            <p:txEl>
                                              <p:pRg st="1" end="1"/>
                                            </p:txEl>
                                          </p:spTgt>
                                        </p:tgtEl>
                                        <p:attrNameLst>
                                          <p:attrName>style.visibility</p:attrName>
                                        </p:attrNameLst>
                                      </p:cBhvr>
                                      <p:to>
                                        <p:strVal val="visible"/>
                                      </p:to>
                                    </p:set>
                                    <p:anim calcmode="lin" valueType="num">
                                      <p:cBhvr additive="base">
                                        <p:cTn id="16"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17"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par>
                          <p:cTn id="18" fill="hold">
                            <p:stCondLst>
                              <p:cond delay="1000"/>
                            </p:stCondLst>
                            <p:childTnLst>
                              <p:par>
                                <p:cTn id="19" presetID="2" presetClass="entr" presetSubtype="4" fill="hold" grpId="0" nodeType="afterEffect">
                                  <p:stCondLst>
                                    <p:cond delay="0"/>
                                  </p:stCondLst>
                                  <p:childTnLst>
                                    <p:set>
                                      <p:cBhvr>
                                        <p:cTn id="20" dur="1" fill="hold">
                                          <p:stCondLst>
                                            <p:cond delay="0"/>
                                          </p:stCondLst>
                                        </p:cTn>
                                        <p:tgtEl>
                                          <p:spTgt spid="6">
                                            <p:txEl>
                                              <p:pRg st="2" end="2"/>
                                            </p:txEl>
                                          </p:spTgt>
                                        </p:tgtEl>
                                        <p:attrNameLst>
                                          <p:attrName>style.visibility</p:attrName>
                                        </p:attrNameLst>
                                      </p:cBhvr>
                                      <p:to>
                                        <p:strVal val="visible"/>
                                      </p:to>
                                    </p:set>
                                    <p:anim calcmode="lin" valueType="num">
                                      <p:cBhvr additive="base">
                                        <p:cTn id="21"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par>
                          <p:cTn id="23" fill="hold">
                            <p:stCondLst>
                              <p:cond delay="1500"/>
                            </p:stCondLst>
                            <p:childTnLst>
                              <p:par>
                                <p:cTn id="24" presetID="2" presetClass="entr" presetSubtype="4" fill="hold" grpId="0" nodeType="afterEffect">
                                  <p:stCondLst>
                                    <p:cond delay="0"/>
                                  </p:stCondLst>
                                  <p:childTnLst>
                                    <p:set>
                                      <p:cBhvr>
                                        <p:cTn id="25" dur="1" fill="hold">
                                          <p:stCondLst>
                                            <p:cond delay="0"/>
                                          </p:stCondLst>
                                        </p:cTn>
                                        <p:tgtEl>
                                          <p:spTgt spid="14"/>
                                        </p:tgtEl>
                                        <p:attrNameLst>
                                          <p:attrName>style.visibility</p:attrName>
                                        </p:attrNameLst>
                                      </p:cBhvr>
                                      <p:to>
                                        <p:strVal val="visible"/>
                                      </p:to>
                                    </p:set>
                                    <p:anim calcmode="lin" valueType="num">
                                      <p:cBhvr additive="base">
                                        <p:cTn id="26" dur="500" fill="hold"/>
                                        <p:tgtEl>
                                          <p:spTgt spid="14"/>
                                        </p:tgtEl>
                                        <p:attrNameLst>
                                          <p:attrName>ppt_x</p:attrName>
                                        </p:attrNameLst>
                                      </p:cBhvr>
                                      <p:tavLst>
                                        <p:tav tm="0">
                                          <p:val>
                                            <p:strVal val="#ppt_x"/>
                                          </p:val>
                                        </p:tav>
                                        <p:tav tm="100000">
                                          <p:val>
                                            <p:strVal val="#ppt_x"/>
                                          </p:val>
                                        </p:tav>
                                      </p:tavLst>
                                    </p:anim>
                                    <p:anim calcmode="lin" valueType="num">
                                      <p:cBhvr additive="base">
                                        <p:cTn id="27"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8">
                                            <p:bg/>
                                          </p:spTgt>
                                        </p:tgtEl>
                                        <p:attrNameLst>
                                          <p:attrName>style.visibility</p:attrName>
                                        </p:attrNameLst>
                                      </p:cBhvr>
                                      <p:to>
                                        <p:strVal val="visible"/>
                                      </p:to>
                                    </p:set>
                                    <p:anim calcmode="lin" valueType="num">
                                      <p:cBhvr additive="base">
                                        <p:cTn id="32" dur="500" fill="hold"/>
                                        <p:tgtEl>
                                          <p:spTgt spid="8">
                                            <p:bg/>
                                          </p:spTgt>
                                        </p:tgtEl>
                                        <p:attrNameLst>
                                          <p:attrName>ppt_x</p:attrName>
                                        </p:attrNameLst>
                                      </p:cBhvr>
                                      <p:tavLst>
                                        <p:tav tm="0">
                                          <p:val>
                                            <p:strVal val="#ppt_x"/>
                                          </p:val>
                                        </p:tav>
                                        <p:tav tm="100000">
                                          <p:val>
                                            <p:strVal val="#ppt_x"/>
                                          </p:val>
                                        </p:tav>
                                      </p:tavLst>
                                    </p:anim>
                                    <p:anim calcmode="lin" valueType="num">
                                      <p:cBhvr additive="base">
                                        <p:cTn id="33" dur="500" fill="hold"/>
                                        <p:tgtEl>
                                          <p:spTgt spid="8">
                                            <p:bg/>
                                          </p:spTgt>
                                        </p:tgtEl>
                                        <p:attrNameLst>
                                          <p:attrName>ppt_y</p:attrName>
                                        </p:attrNameLst>
                                      </p:cBhvr>
                                      <p:tavLst>
                                        <p:tav tm="0">
                                          <p:val>
                                            <p:strVal val="1+#ppt_h/2"/>
                                          </p:val>
                                        </p:tav>
                                        <p:tav tm="100000">
                                          <p:val>
                                            <p:strVal val="#ppt_y"/>
                                          </p:val>
                                        </p:tav>
                                      </p:tavLst>
                                    </p:anim>
                                  </p:childTnLst>
                                </p:cTn>
                              </p:par>
                            </p:childTnLst>
                          </p:cTn>
                        </p:par>
                        <p:par>
                          <p:cTn id="34" fill="hold">
                            <p:stCondLst>
                              <p:cond delay="500"/>
                            </p:stCondLst>
                            <p:childTnLst>
                              <p:par>
                                <p:cTn id="35" presetID="2" presetClass="entr" presetSubtype="4" fill="hold" grpId="0" nodeType="afterEffect">
                                  <p:stCondLst>
                                    <p:cond delay="0"/>
                                  </p:stCondLst>
                                  <p:childTnLst>
                                    <p:set>
                                      <p:cBhvr>
                                        <p:cTn id="36" dur="1" fill="hold">
                                          <p:stCondLst>
                                            <p:cond delay="0"/>
                                          </p:stCondLst>
                                        </p:cTn>
                                        <p:tgtEl>
                                          <p:spTgt spid="8">
                                            <p:txEl>
                                              <p:pRg st="0" end="0"/>
                                            </p:txEl>
                                          </p:spTgt>
                                        </p:tgtEl>
                                        <p:attrNameLst>
                                          <p:attrName>style.visibility</p:attrName>
                                        </p:attrNameLst>
                                      </p:cBhvr>
                                      <p:to>
                                        <p:strVal val="visible"/>
                                      </p:to>
                                    </p:set>
                                    <p:anim calcmode="lin" valueType="num">
                                      <p:cBhvr additive="base">
                                        <p:cTn id="37"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par>
                          <p:cTn id="39" fill="hold">
                            <p:stCondLst>
                              <p:cond delay="1000"/>
                            </p:stCondLst>
                            <p:childTnLst>
                              <p:par>
                                <p:cTn id="40" presetID="2" presetClass="entr" presetSubtype="4" fill="hold" grpId="0" nodeType="afterEffect">
                                  <p:stCondLst>
                                    <p:cond delay="0"/>
                                  </p:stCondLst>
                                  <p:childTnLst>
                                    <p:set>
                                      <p:cBhvr>
                                        <p:cTn id="41" dur="1" fill="hold">
                                          <p:stCondLst>
                                            <p:cond delay="0"/>
                                          </p:stCondLst>
                                        </p:cTn>
                                        <p:tgtEl>
                                          <p:spTgt spid="8">
                                            <p:txEl>
                                              <p:pRg st="1" end="1"/>
                                            </p:txEl>
                                          </p:spTgt>
                                        </p:tgtEl>
                                        <p:attrNameLst>
                                          <p:attrName>style.visibility</p:attrName>
                                        </p:attrNameLst>
                                      </p:cBhvr>
                                      <p:to>
                                        <p:strVal val="visible"/>
                                      </p:to>
                                    </p:set>
                                    <p:anim calcmode="lin" valueType="num">
                                      <p:cBhvr additive="base">
                                        <p:cTn id="42" dur="500" fill="hold"/>
                                        <p:tgtEl>
                                          <p:spTgt spid="8">
                                            <p:txEl>
                                              <p:pRg st="1" end="1"/>
                                            </p:txEl>
                                          </p:spTgt>
                                        </p:tgtEl>
                                        <p:attrNameLst>
                                          <p:attrName>ppt_x</p:attrName>
                                        </p:attrNameLst>
                                      </p:cBhvr>
                                      <p:tavLst>
                                        <p:tav tm="0">
                                          <p:val>
                                            <p:strVal val="#ppt_x"/>
                                          </p:val>
                                        </p:tav>
                                        <p:tav tm="100000">
                                          <p:val>
                                            <p:strVal val="#ppt_x"/>
                                          </p:val>
                                        </p:tav>
                                      </p:tavLst>
                                    </p:anim>
                                    <p:anim calcmode="lin" valueType="num">
                                      <p:cBhvr additive="base">
                                        <p:cTn id="43" dur="500" fill="hold"/>
                                        <p:tgtEl>
                                          <p:spTgt spid="8">
                                            <p:txEl>
                                              <p:pRg st="1" end="1"/>
                                            </p:txEl>
                                          </p:spTgt>
                                        </p:tgtEl>
                                        <p:attrNameLst>
                                          <p:attrName>ppt_y</p:attrName>
                                        </p:attrNameLst>
                                      </p:cBhvr>
                                      <p:tavLst>
                                        <p:tav tm="0">
                                          <p:val>
                                            <p:strVal val="1+#ppt_h/2"/>
                                          </p:val>
                                        </p:tav>
                                        <p:tav tm="100000">
                                          <p:val>
                                            <p:strVal val="#ppt_y"/>
                                          </p:val>
                                        </p:tav>
                                      </p:tavLst>
                                    </p:anim>
                                  </p:childTnLst>
                                </p:cTn>
                              </p:par>
                            </p:childTnLst>
                          </p:cTn>
                        </p:par>
                        <p:par>
                          <p:cTn id="44" fill="hold">
                            <p:stCondLst>
                              <p:cond delay="1500"/>
                            </p:stCondLst>
                            <p:childTnLst>
                              <p:par>
                                <p:cTn id="45" presetID="2" presetClass="entr" presetSubtype="4" fill="hold" grpId="0" nodeType="afterEffect">
                                  <p:stCondLst>
                                    <p:cond delay="0"/>
                                  </p:stCondLst>
                                  <p:childTnLst>
                                    <p:set>
                                      <p:cBhvr>
                                        <p:cTn id="46" dur="1" fill="hold">
                                          <p:stCondLst>
                                            <p:cond delay="0"/>
                                          </p:stCondLst>
                                        </p:cTn>
                                        <p:tgtEl>
                                          <p:spTgt spid="8">
                                            <p:txEl>
                                              <p:pRg st="2" end="2"/>
                                            </p:txEl>
                                          </p:spTgt>
                                        </p:tgtEl>
                                        <p:attrNameLst>
                                          <p:attrName>style.visibility</p:attrName>
                                        </p:attrNameLst>
                                      </p:cBhvr>
                                      <p:to>
                                        <p:strVal val="visible"/>
                                      </p:to>
                                    </p:set>
                                    <p:anim calcmode="lin" valueType="num">
                                      <p:cBhvr additive="base">
                                        <p:cTn id="47" dur="500" fill="hold"/>
                                        <p:tgtEl>
                                          <p:spTgt spid="8">
                                            <p:txEl>
                                              <p:pRg st="2" end="2"/>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8">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16" presetClass="entr" presetSubtype="21" fill="hold" grpId="0" nodeType="clickEffect">
                                  <p:stCondLst>
                                    <p:cond delay="0"/>
                                  </p:stCondLst>
                                  <p:childTnLst>
                                    <p:set>
                                      <p:cBhvr>
                                        <p:cTn id="52" dur="1" fill="hold">
                                          <p:stCondLst>
                                            <p:cond delay="0"/>
                                          </p:stCondLst>
                                        </p:cTn>
                                        <p:tgtEl>
                                          <p:spTgt spid="17"/>
                                        </p:tgtEl>
                                        <p:attrNameLst>
                                          <p:attrName>style.visibility</p:attrName>
                                        </p:attrNameLst>
                                      </p:cBhvr>
                                      <p:to>
                                        <p:strVal val="visible"/>
                                      </p:to>
                                    </p:set>
                                    <p:animEffect transition="in" filter="barn(inVertical)">
                                      <p:cBhvr>
                                        <p:cTn id="53" dur="500"/>
                                        <p:tgtEl>
                                          <p:spTgt spid="17"/>
                                        </p:tgtEl>
                                      </p:cBhvr>
                                    </p:animEffect>
                                  </p:childTnLst>
                                </p:cTn>
                              </p:par>
                            </p:childTnLst>
                          </p:cTn>
                        </p:par>
                        <p:par>
                          <p:cTn id="54" fill="hold">
                            <p:stCondLst>
                              <p:cond delay="500"/>
                            </p:stCondLst>
                            <p:childTnLst>
                              <p:par>
                                <p:cTn id="55" presetID="16" presetClass="entr" presetSubtype="21" fill="hold" grpId="0" nodeType="afterEffect">
                                  <p:stCondLst>
                                    <p:cond delay="0"/>
                                  </p:stCondLst>
                                  <p:childTnLst>
                                    <p:set>
                                      <p:cBhvr>
                                        <p:cTn id="56" dur="1" fill="hold">
                                          <p:stCondLst>
                                            <p:cond delay="0"/>
                                          </p:stCondLst>
                                        </p:cTn>
                                        <p:tgtEl>
                                          <p:spTgt spid="16"/>
                                        </p:tgtEl>
                                        <p:attrNameLst>
                                          <p:attrName>style.visibility</p:attrName>
                                        </p:attrNameLst>
                                      </p:cBhvr>
                                      <p:to>
                                        <p:strVal val="visible"/>
                                      </p:to>
                                    </p:set>
                                    <p:animEffect transition="in" filter="barn(inVertical)">
                                      <p:cBhvr>
                                        <p:cTn id="57" dur="500"/>
                                        <p:tgtEl>
                                          <p:spTgt spid="16"/>
                                        </p:tgtEl>
                                      </p:cBhvr>
                                    </p:animEffect>
                                  </p:childTnLst>
                                </p:cTn>
                              </p:par>
                            </p:childTnLst>
                          </p:cTn>
                        </p:par>
                        <p:par>
                          <p:cTn id="58" fill="hold">
                            <p:stCondLst>
                              <p:cond delay="1000"/>
                            </p:stCondLst>
                            <p:childTnLst>
                              <p:par>
                                <p:cTn id="59" presetID="10" presetClass="entr" presetSubtype="0" fill="hold" grpId="0" nodeType="afterEffect">
                                  <p:stCondLst>
                                    <p:cond delay="0"/>
                                  </p:stCondLst>
                                  <p:childTnLst>
                                    <p:set>
                                      <p:cBhvr>
                                        <p:cTn id="60" dur="1" fill="hold">
                                          <p:stCondLst>
                                            <p:cond delay="0"/>
                                          </p:stCondLst>
                                        </p:cTn>
                                        <p:tgtEl>
                                          <p:spTgt spid="11"/>
                                        </p:tgtEl>
                                        <p:attrNameLst>
                                          <p:attrName>style.visibility</p:attrName>
                                        </p:attrNameLst>
                                      </p:cBhvr>
                                      <p:to>
                                        <p:strVal val="visible"/>
                                      </p:to>
                                    </p:set>
                                    <p:animEffect transition="in" filter="fade">
                                      <p:cBhvr>
                                        <p:cTn id="6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P spid="14" grpId="0" animBg="1"/>
      <p:bldP spid="8" grpId="0" uiExpand="1" build="p" animBg="1"/>
      <p:bldP spid="16" grpId="0" animBg="1"/>
      <p:bldP spid="17" grpId="0" animBg="1"/>
      <p:bldP spid="1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endParaRPr lang="ru-RU"/>
          </a:p>
        </p:txBody>
      </p:sp>
      <p:sp>
        <p:nvSpPr>
          <p:cNvPr id="3" name="Подзаголовок 2"/>
          <p:cNvSpPr>
            <a:spLocks noGrp="1"/>
          </p:cNvSpPr>
          <p:nvPr>
            <p:ph type="subTitle" idx="1"/>
          </p:nvPr>
        </p:nvSpPr>
        <p:spPr/>
        <p:txBody>
          <a:bodyPr/>
          <a:lstStyle/>
          <a:p>
            <a:endParaRPr lang="ru-RU"/>
          </a:p>
        </p:txBody>
      </p:sp>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40"/>
            <a:ext cx="12192073" cy="6857960"/>
          </a:xfrm>
          <a:prstGeom prst="rect">
            <a:avLst/>
          </a:prstGeom>
        </p:spPr>
      </p:pic>
      <p:sp>
        <p:nvSpPr>
          <p:cNvPr id="5" name="TextBox 4"/>
          <p:cNvSpPr txBox="1"/>
          <p:nvPr/>
        </p:nvSpPr>
        <p:spPr>
          <a:xfrm>
            <a:off x="1742891" y="636128"/>
            <a:ext cx="8139046" cy="523220"/>
          </a:xfrm>
          <a:prstGeom prst="rect">
            <a:avLst/>
          </a:prstGeom>
          <a:noFill/>
        </p:spPr>
        <p:txBody>
          <a:bodyPr wrap="square" rtlCol="0">
            <a:spAutoFit/>
          </a:bodyPr>
          <a:lstStyle/>
          <a:p>
            <a:pPr algn="ctr"/>
            <a:r>
              <a:rPr lang="uk-UA" sz="2800" dirty="0">
                <a:solidFill>
                  <a:schemeClr val="bg1"/>
                </a:solidFill>
                <a:latin typeface="Proxima Nova Rg" panose="02000506030000020004" pitchFamily="2" charset="0"/>
              </a:rPr>
              <a:t>Охорона громадського порядку</a:t>
            </a:r>
          </a:p>
        </p:txBody>
      </p:sp>
      <p:pic>
        <p:nvPicPr>
          <p:cNvPr id="7" name="Рисунок 6">
            <a:extLst>
              <a:ext uri="{FF2B5EF4-FFF2-40B4-BE49-F238E27FC236}">
                <a16:creationId xmlns:a16="http://schemas.microsoft.com/office/drawing/2014/main" id="{CAD5C9E5-92C0-4217-A8FB-00D09E85828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95584" y="2840648"/>
            <a:ext cx="5988699" cy="3840830"/>
          </a:xfrm>
          <a:prstGeom prst="rect">
            <a:avLst/>
          </a:prstGeom>
        </p:spPr>
      </p:pic>
      <p:pic>
        <p:nvPicPr>
          <p:cNvPr id="9" name="Рисунок 8">
            <a:extLst>
              <a:ext uri="{FF2B5EF4-FFF2-40B4-BE49-F238E27FC236}">
                <a16:creationId xmlns:a16="http://schemas.microsoft.com/office/drawing/2014/main" id="{6DCC1E36-C8F4-4763-8516-C0A8D730E14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7972" y="2058257"/>
            <a:ext cx="6647407" cy="2995488"/>
          </a:xfrm>
          <a:prstGeom prst="rect">
            <a:avLst/>
          </a:prstGeom>
        </p:spPr>
      </p:pic>
      <p:pic>
        <p:nvPicPr>
          <p:cNvPr id="5125" name="Picture 5" descr="D:\-ПОГи-\Звіт-Презентація\фото-22\1671373259718 копия.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184156" y="3206580"/>
            <a:ext cx="2185117" cy="2133749"/>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87252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0"/>
            <a:ext cx="12192073" cy="6857960"/>
          </a:xfrm>
          <a:prstGeom prst="rect">
            <a:avLst/>
          </a:prstGeom>
        </p:spPr>
      </p:pic>
      <p:sp>
        <p:nvSpPr>
          <p:cNvPr id="3" name="TextBox 2"/>
          <p:cNvSpPr txBox="1"/>
          <p:nvPr/>
        </p:nvSpPr>
        <p:spPr>
          <a:xfrm>
            <a:off x="338655" y="390293"/>
            <a:ext cx="5511445" cy="682495"/>
          </a:xfrm>
          <a:prstGeom prst="rect">
            <a:avLst/>
          </a:prstGeom>
          <a:noFill/>
        </p:spPr>
        <p:txBody>
          <a:bodyPr wrap="none" rtlCol="0">
            <a:spAutoFit/>
          </a:bodyPr>
          <a:lstStyle/>
          <a:p>
            <a:pPr>
              <a:lnSpc>
                <a:spcPct val="150000"/>
              </a:lnSpc>
            </a:pPr>
            <a:r>
              <a:rPr lang="uk-UA" sz="2800" dirty="0">
                <a:solidFill>
                  <a:schemeClr val="bg1"/>
                </a:solidFill>
                <a:latin typeface="Proxima Nova Lt" panose="02000506030000020004" pitchFamily="2" charset="0"/>
              </a:rPr>
              <a:t>АДМІНІСТРАТИВНА ПРАКТИКА</a:t>
            </a:r>
          </a:p>
        </p:txBody>
      </p:sp>
      <p:sp>
        <p:nvSpPr>
          <p:cNvPr id="4" name="TextBox 3"/>
          <p:cNvSpPr txBox="1"/>
          <p:nvPr/>
        </p:nvSpPr>
        <p:spPr>
          <a:xfrm>
            <a:off x="603760" y="2647430"/>
            <a:ext cx="1540165" cy="369332"/>
          </a:xfrm>
          <a:prstGeom prst="rect">
            <a:avLst/>
          </a:prstGeom>
          <a:noFill/>
        </p:spPr>
        <p:txBody>
          <a:bodyPr wrap="none" rtlCol="0">
            <a:spAutoFit/>
          </a:bodyPr>
          <a:lstStyle/>
          <a:p>
            <a:r>
              <a:rPr lang="uk-UA" dirty="0">
                <a:solidFill>
                  <a:srgbClr val="182947"/>
                </a:solidFill>
                <a:latin typeface="Proxima Nova Lt" panose="02000506030000020004" pitchFamily="2" charset="0"/>
              </a:rPr>
              <a:t>Ст. 44 КУпАП</a:t>
            </a:r>
          </a:p>
        </p:txBody>
      </p:sp>
      <p:sp>
        <p:nvSpPr>
          <p:cNvPr id="5" name="TextBox 4"/>
          <p:cNvSpPr txBox="1"/>
          <p:nvPr/>
        </p:nvSpPr>
        <p:spPr>
          <a:xfrm>
            <a:off x="559067" y="1801548"/>
            <a:ext cx="5070619" cy="523220"/>
          </a:xfrm>
          <a:prstGeom prst="rect">
            <a:avLst/>
          </a:prstGeom>
          <a:noFill/>
        </p:spPr>
        <p:txBody>
          <a:bodyPr wrap="none" rtlCol="0">
            <a:spAutoFit/>
          </a:bodyPr>
          <a:lstStyle/>
          <a:p>
            <a:r>
              <a:rPr lang="uk-UA" sz="2800" dirty="0">
                <a:solidFill>
                  <a:srgbClr val="182947"/>
                </a:solidFill>
                <a:latin typeface="Proxima Nova Lt" panose="02000506030000020004" pitchFamily="2" charset="0"/>
              </a:rPr>
              <a:t>у сфері громадської безпеки</a:t>
            </a:r>
          </a:p>
        </p:txBody>
      </p:sp>
      <p:cxnSp>
        <p:nvCxnSpPr>
          <p:cNvPr id="8" name="Прямая соединительная линия 7"/>
          <p:cNvCxnSpPr/>
          <p:nvPr/>
        </p:nvCxnSpPr>
        <p:spPr>
          <a:xfrm flipV="1">
            <a:off x="619395" y="2353190"/>
            <a:ext cx="6912117" cy="2129"/>
          </a:xfrm>
          <a:prstGeom prst="line">
            <a:avLst/>
          </a:prstGeom>
          <a:ln w="19050"/>
        </p:spPr>
        <p:style>
          <a:lnRef idx="2">
            <a:schemeClr val="accent4"/>
          </a:lnRef>
          <a:fillRef idx="0">
            <a:schemeClr val="accent4"/>
          </a:fillRef>
          <a:effectRef idx="1">
            <a:schemeClr val="accent4"/>
          </a:effectRef>
          <a:fontRef idx="minor">
            <a:schemeClr val="tx1"/>
          </a:fontRef>
        </p:style>
      </p:cxnSp>
      <p:sp>
        <p:nvSpPr>
          <p:cNvPr id="13" name="TextBox 12"/>
          <p:cNvSpPr txBox="1"/>
          <p:nvPr/>
        </p:nvSpPr>
        <p:spPr>
          <a:xfrm>
            <a:off x="556579" y="4872466"/>
            <a:ext cx="1930337" cy="369332"/>
          </a:xfrm>
          <a:prstGeom prst="rect">
            <a:avLst/>
          </a:prstGeom>
          <a:noFill/>
        </p:spPr>
        <p:txBody>
          <a:bodyPr wrap="none" rtlCol="0">
            <a:spAutoFit/>
          </a:bodyPr>
          <a:lstStyle/>
          <a:p>
            <a:r>
              <a:rPr lang="uk-UA" dirty="0">
                <a:solidFill>
                  <a:srgbClr val="182947"/>
                </a:solidFill>
                <a:latin typeface="Proxima Nova Lt" panose="02000506030000020004" pitchFamily="2" charset="0"/>
              </a:rPr>
              <a:t>Ст. 173-2 КУпАП</a:t>
            </a:r>
          </a:p>
        </p:txBody>
      </p:sp>
      <p:sp>
        <p:nvSpPr>
          <p:cNvPr id="14" name="TextBox 13"/>
          <p:cNvSpPr txBox="1"/>
          <p:nvPr/>
        </p:nvSpPr>
        <p:spPr>
          <a:xfrm>
            <a:off x="559067" y="5311516"/>
            <a:ext cx="1567417" cy="369332"/>
          </a:xfrm>
          <a:prstGeom prst="rect">
            <a:avLst/>
          </a:prstGeom>
          <a:noFill/>
        </p:spPr>
        <p:txBody>
          <a:bodyPr wrap="none" rtlCol="0">
            <a:spAutoFit/>
          </a:bodyPr>
          <a:lstStyle/>
          <a:p>
            <a:r>
              <a:rPr lang="uk-UA" dirty="0">
                <a:solidFill>
                  <a:srgbClr val="182947"/>
                </a:solidFill>
                <a:latin typeface="Proxima Nova Lt" panose="02000506030000020004" pitchFamily="2" charset="0"/>
              </a:rPr>
              <a:t>Ст. 177 КУпАП</a:t>
            </a:r>
          </a:p>
        </p:txBody>
      </p:sp>
      <p:sp>
        <p:nvSpPr>
          <p:cNvPr id="16" name="TextBox 15"/>
          <p:cNvSpPr txBox="1"/>
          <p:nvPr/>
        </p:nvSpPr>
        <p:spPr>
          <a:xfrm>
            <a:off x="4005364" y="3151755"/>
            <a:ext cx="1735732" cy="369332"/>
          </a:xfrm>
          <a:prstGeom prst="rect">
            <a:avLst/>
          </a:prstGeom>
          <a:noFill/>
        </p:spPr>
        <p:txBody>
          <a:bodyPr wrap="none" rtlCol="0">
            <a:spAutoFit/>
          </a:bodyPr>
          <a:lstStyle/>
          <a:p>
            <a:r>
              <a:rPr lang="uk-UA" dirty="0">
                <a:solidFill>
                  <a:srgbClr val="182947"/>
                </a:solidFill>
                <a:latin typeface="Proxima Nova Lt" panose="02000506030000020004" pitchFamily="2" charset="0"/>
              </a:rPr>
              <a:t>Ст. 178 КУпАП</a:t>
            </a:r>
          </a:p>
        </p:txBody>
      </p:sp>
      <p:sp>
        <p:nvSpPr>
          <p:cNvPr id="19" name="TextBox 18"/>
          <p:cNvSpPr txBox="1"/>
          <p:nvPr/>
        </p:nvSpPr>
        <p:spPr>
          <a:xfrm>
            <a:off x="4005364" y="4288648"/>
            <a:ext cx="1723549" cy="369332"/>
          </a:xfrm>
          <a:prstGeom prst="rect">
            <a:avLst/>
          </a:prstGeom>
          <a:noFill/>
        </p:spPr>
        <p:txBody>
          <a:bodyPr wrap="none" rtlCol="0">
            <a:spAutoFit/>
          </a:bodyPr>
          <a:lstStyle/>
          <a:p>
            <a:r>
              <a:rPr lang="uk-UA" dirty="0">
                <a:solidFill>
                  <a:srgbClr val="182947"/>
                </a:solidFill>
                <a:latin typeface="Proxima Nova Lt" panose="02000506030000020004" pitchFamily="2" charset="0"/>
              </a:rPr>
              <a:t>інші ст. КУпАП</a:t>
            </a:r>
          </a:p>
        </p:txBody>
      </p:sp>
      <p:sp>
        <p:nvSpPr>
          <p:cNvPr id="25" name="TextBox 24"/>
          <p:cNvSpPr txBox="1"/>
          <p:nvPr/>
        </p:nvSpPr>
        <p:spPr>
          <a:xfrm>
            <a:off x="2636122" y="2554574"/>
            <a:ext cx="303288" cy="523220"/>
          </a:xfrm>
          <a:prstGeom prst="rect">
            <a:avLst/>
          </a:prstGeom>
          <a:noFill/>
        </p:spPr>
        <p:txBody>
          <a:bodyPr wrap="none" rtlCol="0">
            <a:spAutoFit/>
          </a:bodyPr>
          <a:lstStyle/>
          <a:p>
            <a:r>
              <a:rPr lang="uk-UA" sz="2800" dirty="0">
                <a:solidFill>
                  <a:srgbClr val="182947"/>
                </a:solidFill>
                <a:latin typeface="Proxima Nova Rg" panose="02000506030000020004" pitchFamily="2" charset="0"/>
              </a:rPr>
              <a:t>1</a:t>
            </a:r>
          </a:p>
        </p:txBody>
      </p:sp>
      <p:sp>
        <p:nvSpPr>
          <p:cNvPr id="26" name="TextBox 25"/>
          <p:cNvSpPr txBox="1"/>
          <p:nvPr/>
        </p:nvSpPr>
        <p:spPr>
          <a:xfrm>
            <a:off x="2671647" y="4435966"/>
            <a:ext cx="303288" cy="523220"/>
          </a:xfrm>
          <a:prstGeom prst="rect">
            <a:avLst/>
          </a:prstGeom>
          <a:noFill/>
        </p:spPr>
        <p:txBody>
          <a:bodyPr wrap="none" rtlCol="0">
            <a:spAutoFit/>
          </a:bodyPr>
          <a:lstStyle/>
          <a:p>
            <a:r>
              <a:rPr lang="uk-UA" sz="2800" dirty="0">
                <a:solidFill>
                  <a:srgbClr val="182947"/>
                </a:solidFill>
                <a:latin typeface="Proxima Nova Rg" panose="02000506030000020004" pitchFamily="2" charset="0"/>
              </a:rPr>
              <a:t>1</a:t>
            </a:r>
          </a:p>
        </p:txBody>
      </p:sp>
      <p:sp>
        <p:nvSpPr>
          <p:cNvPr id="27" name="TextBox 26"/>
          <p:cNvSpPr txBox="1"/>
          <p:nvPr/>
        </p:nvSpPr>
        <p:spPr>
          <a:xfrm>
            <a:off x="2636122" y="3882855"/>
            <a:ext cx="380232" cy="523220"/>
          </a:xfrm>
          <a:prstGeom prst="rect">
            <a:avLst/>
          </a:prstGeom>
          <a:noFill/>
        </p:spPr>
        <p:txBody>
          <a:bodyPr wrap="none" rtlCol="0">
            <a:spAutoFit/>
          </a:bodyPr>
          <a:lstStyle/>
          <a:p>
            <a:r>
              <a:rPr lang="en-US" sz="2800" dirty="0">
                <a:solidFill>
                  <a:srgbClr val="182947"/>
                </a:solidFill>
                <a:latin typeface="Proxima Nova Rg" panose="02000506030000020004" pitchFamily="2" charset="0"/>
              </a:rPr>
              <a:t>1</a:t>
            </a:r>
            <a:endParaRPr lang="uk-UA" sz="2800" dirty="0">
              <a:solidFill>
                <a:srgbClr val="182947"/>
              </a:solidFill>
              <a:latin typeface="Proxima Nova Rg" panose="02000506030000020004" pitchFamily="2" charset="0"/>
            </a:endParaRPr>
          </a:p>
        </p:txBody>
      </p:sp>
      <p:sp>
        <p:nvSpPr>
          <p:cNvPr id="30" name="TextBox 29"/>
          <p:cNvSpPr txBox="1"/>
          <p:nvPr/>
        </p:nvSpPr>
        <p:spPr>
          <a:xfrm>
            <a:off x="6387220" y="3697598"/>
            <a:ext cx="720162" cy="523220"/>
          </a:xfrm>
          <a:prstGeom prst="rect">
            <a:avLst/>
          </a:prstGeom>
          <a:noFill/>
        </p:spPr>
        <p:txBody>
          <a:bodyPr wrap="square" rtlCol="0">
            <a:spAutoFit/>
          </a:bodyPr>
          <a:lstStyle/>
          <a:p>
            <a:r>
              <a:rPr lang="en-US" sz="2800" dirty="0">
                <a:solidFill>
                  <a:srgbClr val="182947"/>
                </a:solidFill>
                <a:latin typeface="Proxima Nova Rg" panose="02000506030000020004" pitchFamily="2" charset="0"/>
              </a:rPr>
              <a:t>3</a:t>
            </a:r>
            <a:endParaRPr lang="uk-UA" sz="2800" dirty="0">
              <a:solidFill>
                <a:srgbClr val="182947"/>
              </a:solidFill>
              <a:latin typeface="Proxima Nova Rg" panose="02000506030000020004" pitchFamily="2" charset="0"/>
            </a:endParaRPr>
          </a:p>
        </p:txBody>
      </p:sp>
      <p:sp>
        <p:nvSpPr>
          <p:cNvPr id="34" name="TextBox 33"/>
          <p:cNvSpPr txBox="1"/>
          <p:nvPr/>
        </p:nvSpPr>
        <p:spPr>
          <a:xfrm>
            <a:off x="6361480" y="2493163"/>
            <a:ext cx="575799" cy="523220"/>
          </a:xfrm>
          <a:prstGeom prst="rect">
            <a:avLst/>
          </a:prstGeom>
          <a:noFill/>
        </p:spPr>
        <p:txBody>
          <a:bodyPr wrap="none" rtlCol="0">
            <a:spAutoFit/>
          </a:bodyPr>
          <a:lstStyle/>
          <a:p>
            <a:r>
              <a:rPr lang="en-US" sz="2800" dirty="0">
                <a:solidFill>
                  <a:srgbClr val="182947"/>
                </a:solidFill>
                <a:latin typeface="Proxima Nova Rg" panose="02000506030000020004" pitchFamily="2" charset="0"/>
              </a:rPr>
              <a:t>10</a:t>
            </a:r>
            <a:endParaRPr lang="uk-UA" sz="2800" dirty="0">
              <a:solidFill>
                <a:srgbClr val="182947"/>
              </a:solidFill>
              <a:latin typeface="Proxima Nova Rg" panose="02000506030000020004" pitchFamily="2" charset="0"/>
            </a:endParaRPr>
          </a:p>
        </p:txBody>
      </p:sp>
      <p:sp>
        <p:nvSpPr>
          <p:cNvPr id="35" name="TextBox 34"/>
          <p:cNvSpPr txBox="1"/>
          <p:nvPr/>
        </p:nvSpPr>
        <p:spPr>
          <a:xfrm>
            <a:off x="6335740" y="4211704"/>
            <a:ext cx="380232" cy="523220"/>
          </a:xfrm>
          <a:prstGeom prst="rect">
            <a:avLst/>
          </a:prstGeom>
          <a:noFill/>
        </p:spPr>
        <p:txBody>
          <a:bodyPr wrap="none" rtlCol="0">
            <a:spAutoFit/>
          </a:bodyPr>
          <a:lstStyle/>
          <a:p>
            <a:r>
              <a:rPr lang="en-US" sz="2800" dirty="0">
                <a:solidFill>
                  <a:srgbClr val="182947"/>
                </a:solidFill>
                <a:latin typeface="Proxima Nova Rg" panose="02000506030000020004" pitchFamily="2" charset="0"/>
              </a:rPr>
              <a:t>5</a:t>
            </a:r>
            <a:endParaRPr lang="uk-UA" sz="2800" dirty="0">
              <a:solidFill>
                <a:srgbClr val="182947"/>
              </a:solidFill>
              <a:latin typeface="Proxima Nova Rg" panose="02000506030000020004" pitchFamily="2" charset="0"/>
            </a:endParaRPr>
          </a:p>
        </p:txBody>
      </p:sp>
      <p:pic>
        <p:nvPicPr>
          <p:cNvPr id="41" name="Рисунок 26"/>
          <p:cNvPicPr>
            <a:picLocks noChangeAspect="1"/>
          </p:cNvPicPr>
          <p:nvPr/>
        </p:nvPicPr>
        <p:blipFill>
          <a:blip r:embed="rId4" cstate="print">
            <a:duotone>
              <a:schemeClr val="accent5">
                <a:shade val="45000"/>
                <a:satMod val="135000"/>
              </a:schemeClr>
              <a:prstClr val="white"/>
            </a:duotone>
            <a:lum bright="-40000" contrast="-40000"/>
          </a:blip>
          <a:srcRect/>
          <a:stretch>
            <a:fillRect/>
          </a:stretch>
        </p:blipFill>
        <p:spPr bwMode="auto">
          <a:xfrm>
            <a:off x="9621057" y="2974674"/>
            <a:ext cx="1122148" cy="1130113"/>
          </a:xfrm>
          <a:prstGeom prst="rect">
            <a:avLst/>
          </a:prstGeom>
          <a:noFill/>
          <a:ln w="9525">
            <a:noFill/>
            <a:miter lim="800000"/>
            <a:headEnd/>
            <a:tailEnd/>
          </a:ln>
        </p:spPr>
      </p:pic>
      <p:sp>
        <p:nvSpPr>
          <p:cNvPr id="42" name="TextBox 41"/>
          <p:cNvSpPr txBox="1"/>
          <p:nvPr/>
        </p:nvSpPr>
        <p:spPr>
          <a:xfrm>
            <a:off x="9242610" y="4198796"/>
            <a:ext cx="1879041" cy="523220"/>
          </a:xfrm>
          <a:prstGeom prst="rect">
            <a:avLst/>
          </a:prstGeom>
          <a:noFill/>
        </p:spPr>
        <p:txBody>
          <a:bodyPr wrap="none" rtlCol="0">
            <a:spAutoFit/>
          </a:bodyPr>
          <a:lstStyle/>
          <a:p>
            <a:r>
              <a:rPr lang="uk-UA" sz="2800" spc="300" dirty="0">
                <a:solidFill>
                  <a:srgbClr val="182947"/>
                </a:solidFill>
                <a:latin typeface="Proxima Nova Rg" panose="02000506030000020004" pitchFamily="2" charset="0"/>
              </a:rPr>
              <a:t>ВСЬОГО</a:t>
            </a:r>
          </a:p>
        </p:txBody>
      </p:sp>
      <p:sp>
        <p:nvSpPr>
          <p:cNvPr id="43" name="TextBox 42"/>
          <p:cNvSpPr txBox="1"/>
          <p:nvPr/>
        </p:nvSpPr>
        <p:spPr>
          <a:xfrm>
            <a:off x="9313005" y="5057132"/>
            <a:ext cx="1024639" cy="1015663"/>
          </a:xfrm>
          <a:prstGeom prst="rect">
            <a:avLst/>
          </a:prstGeom>
        </p:spPr>
        <p:style>
          <a:lnRef idx="2">
            <a:schemeClr val="accent4"/>
          </a:lnRef>
          <a:fillRef idx="1">
            <a:schemeClr val="lt1"/>
          </a:fillRef>
          <a:effectRef idx="0">
            <a:schemeClr val="accent4"/>
          </a:effectRef>
          <a:fontRef idx="minor">
            <a:schemeClr val="dk1"/>
          </a:fontRef>
        </p:style>
        <p:txBody>
          <a:bodyPr wrap="none" rtlCol="0">
            <a:spAutoFit/>
          </a:bodyPr>
          <a:lstStyle/>
          <a:p>
            <a:r>
              <a:rPr lang="en-US" sz="6000" dirty="0">
                <a:solidFill>
                  <a:srgbClr val="FFC000"/>
                </a:solidFill>
                <a:latin typeface="Proxima Nova Rg" panose="02000506030000020004" pitchFamily="2" charset="0"/>
              </a:rPr>
              <a:t>56</a:t>
            </a:r>
            <a:endParaRPr lang="uk-UA" sz="6000" dirty="0">
              <a:solidFill>
                <a:srgbClr val="FFC000"/>
              </a:solidFill>
              <a:latin typeface="Proxima Nova Rg" panose="02000506030000020004" pitchFamily="2" charset="0"/>
            </a:endParaRPr>
          </a:p>
        </p:txBody>
      </p:sp>
      <p:sp>
        <p:nvSpPr>
          <p:cNvPr id="33" name="TextBox 32"/>
          <p:cNvSpPr txBox="1"/>
          <p:nvPr/>
        </p:nvSpPr>
        <p:spPr>
          <a:xfrm>
            <a:off x="547632" y="4557251"/>
            <a:ext cx="1720343" cy="369332"/>
          </a:xfrm>
          <a:prstGeom prst="rect">
            <a:avLst/>
          </a:prstGeom>
          <a:noFill/>
        </p:spPr>
        <p:txBody>
          <a:bodyPr wrap="none" rtlCol="0">
            <a:spAutoFit/>
          </a:bodyPr>
          <a:lstStyle/>
          <a:p>
            <a:r>
              <a:rPr lang="uk-UA" dirty="0">
                <a:solidFill>
                  <a:srgbClr val="182947"/>
                </a:solidFill>
                <a:latin typeface="Proxima Nova Lt" panose="02000506030000020004" pitchFamily="2" charset="0"/>
              </a:rPr>
              <a:t>Ст. 173 КУпАП</a:t>
            </a:r>
          </a:p>
        </p:txBody>
      </p:sp>
      <p:sp>
        <p:nvSpPr>
          <p:cNvPr id="40" name="TextBox 39"/>
          <p:cNvSpPr txBox="1"/>
          <p:nvPr/>
        </p:nvSpPr>
        <p:spPr>
          <a:xfrm>
            <a:off x="4024126" y="2602415"/>
            <a:ext cx="1720343" cy="369332"/>
          </a:xfrm>
          <a:prstGeom prst="rect">
            <a:avLst/>
          </a:prstGeom>
          <a:noFill/>
        </p:spPr>
        <p:txBody>
          <a:bodyPr wrap="none" rtlCol="0">
            <a:spAutoFit/>
          </a:bodyPr>
          <a:lstStyle/>
          <a:p>
            <a:r>
              <a:rPr lang="uk-UA" dirty="0">
                <a:solidFill>
                  <a:srgbClr val="182947"/>
                </a:solidFill>
                <a:latin typeface="Proxima Nova Lt" panose="02000506030000020004" pitchFamily="2" charset="0"/>
              </a:rPr>
              <a:t>Ст. 176 КУпАП</a:t>
            </a:r>
          </a:p>
        </p:txBody>
      </p:sp>
      <p:sp>
        <p:nvSpPr>
          <p:cNvPr id="44" name="TextBox 43"/>
          <p:cNvSpPr txBox="1"/>
          <p:nvPr/>
        </p:nvSpPr>
        <p:spPr>
          <a:xfrm>
            <a:off x="6335740" y="3094016"/>
            <a:ext cx="575799" cy="523220"/>
          </a:xfrm>
          <a:prstGeom prst="rect">
            <a:avLst/>
          </a:prstGeom>
          <a:noFill/>
        </p:spPr>
        <p:txBody>
          <a:bodyPr wrap="none" rtlCol="0">
            <a:spAutoFit/>
          </a:bodyPr>
          <a:lstStyle/>
          <a:p>
            <a:r>
              <a:rPr lang="en-US" sz="2800" dirty="0">
                <a:solidFill>
                  <a:srgbClr val="182947"/>
                </a:solidFill>
                <a:latin typeface="Proxima Nova Rg" panose="02000506030000020004" pitchFamily="2" charset="0"/>
              </a:rPr>
              <a:t>13</a:t>
            </a:r>
            <a:endParaRPr lang="uk-UA" sz="2800" dirty="0">
              <a:solidFill>
                <a:srgbClr val="182947"/>
              </a:solidFill>
              <a:latin typeface="Proxima Nova Rg" panose="02000506030000020004" pitchFamily="2" charset="0"/>
            </a:endParaRPr>
          </a:p>
        </p:txBody>
      </p:sp>
      <p:sp>
        <p:nvSpPr>
          <p:cNvPr id="45" name="TextBox 44"/>
          <p:cNvSpPr txBox="1"/>
          <p:nvPr/>
        </p:nvSpPr>
        <p:spPr>
          <a:xfrm>
            <a:off x="4005364" y="3739308"/>
            <a:ext cx="1720343" cy="369332"/>
          </a:xfrm>
          <a:prstGeom prst="rect">
            <a:avLst/>
          </a:prstGeom>
          <a:noFill/>
        </p:spPr>
        <p:txBody>
          <a:bodyPr wrap="none" rtlCol="0">
            <a:spAutoFit/>
          </a:bodyPr>
          <a:lstStyle/>
          <a:p>
            <a:r>
              <a:rPr lang="uk-UA" dirty="0">
                <a:solidFill>
                  <a:srgbClr val="182947"/>
                </a:solidFill>
                <a:latin typeface="Proxima Nova Lt" panose="02000506030000020004" pitchFamily="2" charset="0"/>
              </a:rPr>
              <a:t>Ст. 187 КУпАП</a:t>
            </a:r>
          </a:p>
        </p:txBody>
      </p:sp>
      <p:sp>
        <p:nvSpPr>
          <p:cNvPr id="7" name="TextBox 6">
            <a:extLst>
              <a:ext uri="{FF2B5EF4-FFF2-40B4-BE49-F238E27FC236}">
                <a16:creationId xmlns:a16="http://schemas.microsoft.com/office/drawing/2014/main" id="{13DEDE19-C788-4E0A-A84B-73BE476B08F1}"/>
              </a:ext>
            </a:extLst>
          </p:cNvPr>
          <p:cNvSpPr txBox="1"/>
          <p:nvPr/>
        </p:nvSpPr>
        <p:spPr>
          <a:xfrm>
            <a:off x="603760" y="3991317"/>
            <a:ext cx="1581711" cy="369332"/>
          </a:xfrm>
          <a:prstGeom prst="rect">
            <a:avLst/>
          </a:prstGeom>
          <a:noFill/>
        </p:spPr>
        <p:txBody>
          <a:bodyPr wrap="square" rtlCol="0">
            <a:spAutoFit/>
          </a:bodyPr>
          <a:lstStyle/>
          <a:p>
            <a:pPr algn="just"/>
            <a:r>
              <a:rPr lang="uk-UA" dirty="0"/>
              <a:t>Ст. 156КУпАП</a:t>
            </a:r>
            <a:endParaRPr lang="ru-RU" dirty="0"/>
          </a:p>
        </p:txBody>
      </p:sp>
      <p:sp>
        <p:nvSpPr>
          <p:cNvPr id="9" name="TextBox 8">
            <a:extLst>
              <a:ext uri="{FF2B5EF4-FFF2-40B4-BE49-F238E27FC236}">
                <a16:creationId xmlns:a16="http://schemas.microsoft.com/office/drawing/2014/main" id="{A5E2A846-D425-4CF6-B3D1-AE491170BC8C}"/>
              </a:ext>
            </a:extLst>
          </p:cNvPr>
          <p:cNvSpPr txBox="1"/>
          <p:nvPr/>
        </p:nvSpPr>
        <p:spPr>
          <a:xfrm>
            <a:off x="2486916" y="5870713"/>
            <a:ext cx="184731" cy="369332"/>
          </a:xfrm>
          <a:prstGeom prst="rect">
            <a:avLst/>
          </a:prstGeom>
          <a:noFill/>
        </p:spPr>
        <p:txBody>
          <a:bodyPr wrap="none" rtlCol="0">
            <a:spAutoFit/>
          </a:bodyPr>
          <a:lstStyle/>
          <a:p>
            <a:endParaRPr lang="ru-RU" dirty="0"/>
          </a:p>
        </p:txBody>
      </p:sp>
      <p:sp>
        <p:nvSpPr>
          <p:cNvPr id="31" name="TextBox 30">
            <a:extLst>
              <a:ext uri="{FF2B5EF4-FFF2-40B4-BE49-F238E27FC236}">
                <a16:creationId xmlns:a16="http://schemas.microsoft.com/office/drawing/2014/main" id="{95247D0D-340A-47E3-A22A-483B0DE12E10}"/>
              </a:ext>
            </a:extLst>
          </p:cNvPr>
          <p:cNvSpPr txBox="1"/>
          <p:nvPr/>
        </p:nvSpPr>
        <p:spPr>
          <a:xfrm>
            <a:off x="2685551" y="4788296"/>
            <a:ext cx="575799" cy="523220"/>
          </a:xfrm>
          <a:prstGeom prst="rect">
            <a:avLst/>
          </a:prstGeom>
          <a:noFill/>
        </p:spPr>
        <p:txBody>
          <a:bodyPr wrap="none" rtlCol="0">
            <a:spAutoFit/>
          </a:bodyPr>
          <a:lstStyle/>
          <a:p>
            <a:r>
              <a:rPr lang="uk-UA" sz="2800" dirty="0">
                <a:solidFill>
                  <a:srgbClr val="182947"/>
                </a:solidFill>
                <a:latin typeface="Proxima Nova Rg" panose="02000506030000020004" pitchFamily="2" charset="0"/>
              </a:rPr>
              <a:t>1</a:t>
            </a:r>
            <a:r>
              <a:rPr lang="en-US" sz="2800" dirty="0">
                <a:solidFill>
                  <a:srgbClr val="182947"/>
                </a:solidFill>
                <a:latin typeface="Proxima Nova Rg" panose="02000506030000020004" pitchFamily="2" charset="0"/>
              </a:rPr>
              <a:t>2</a:t>
            </a:r>
            <a:endParaRPr lang="uk-UA" sz="2800" dirty="0">
              <a:solidFill>
                <a:srgbClr val="182947"/>
              </a:solidFill>
              <a:latin typeface="Proxima Nova Rg" panose="02000506030000020004" pitchFamily="2" charset="0"/>
            </a:endParaRPr>
          </a:p>
        </p:txBody>
      </p:sp>
      <p:sp>
        <p:nvSpPr>
          <p:cNvPr id="32" name="TextBox 31">
            <a:extLst>
              <a:ext uri="{FF2B5EF4-FFF2-40B4-BE49-F238E27FC236}">
                <a16:creationId xmlns:a16="http://schemas.microsoft.com/office/drawing/2014/main" id="{09AB98FF-5791-4DC1-9A6C-D60F6C9944E6}"/>
              </a:ext>
            </a:extLst>
          </p:cNvPr>
          <p:cNvSpPr txBox="1"/>
          <p:nvPr/>
        </p:nvSpPr>
        <p:spPr>
          <a:xfrm>
            <a:off x="2763875" y="5209208"/>
            <a:ext cx="380232" cy="523220"/>
          </a:xfrm>
          <a:prstGeom prst="rect">
            <a:avLst/>
          </a:prstGeom>
          <a:noFill/>
        </p:spPr>
        <p:txBody>
          <a:bodyPr wrap="none" rtlCol="0">
            <a:spAutoFit/>
          </a:bodyPr>
          <a:lstStyle/>
          <a:p>
            <a:r>
              <a:rPr lang="en-US" sz="2800" dirty="0">
                <a:solidFill>
                  <a:srgbClr val="182947"/>
                </a:solidFill>
                <a:latin typeface="Proxima Nova Rg" panose="02000506030000020004" pitchFamily="2" charset="0"/>
              </a:rPr>
              <a:t>7</a:t>
            </a:r>
            <a:endParaRPr lang="uk-UA" sz="2800" dirty="0">
              <a:solidFill>
                <a:srgbClr val="182947"/>
              </a:solidFill>
              <a:latin typeface="Proxima Nova Rg" panose="02000506030000020004" pitchFamily="2" charset="0"/>
            </a:endParaRPr>
          </a:p>
        </p:txBody>
      </p:sp>
      <p:sp>
        <p:nvSpPr>
          <p:cNvPr id="36" name="TextBox 35">
            <a:extLst>
              <a:ext uri="{FF2B5EF4-FFF2-40B4-BE49-F238E27FC236}">
                <a16:creationId xmlns:a16="http://schemas.microsoft.com/office/drawing/2014/main" id="{4357F626-829E-4AFC-939D-255B44CB5F39}"/>
              </a:ext>
            </a:extLst>
          </p:cNvPr>
          <p:cNvSpPr txBox="1"/>
          <p:nvPr/>
        </p:nvSpPr>
        <p:spPr>
          <a:xfrm>
            <a:off x="572692" y="3170960"/>
            <a:ext cx="1593706" cy="369332"/>
          </a:xfrm>
          <a:prstGeom prst="rect">
            <a:avLst/>
          </a:prstGeom>
          <a:noFill/>
        </p:spPr>
        <p:txBody>
          <a:bodyPr wrap="none" rtlCol="0">
            <a:spAutoFit/>
          </a:bodyPr>
          <a:lstStyle/>
          <a:p>
            <a:r>
              <a:rPr lang="uk-UA" dirty="0">
                <a:solidFill>
                  <a:srgbClr val="182947"/>
                </a:solidFill>
                <a:latin typeface="Proxima Nova Lt" panose="02000506030000020004" pitchFamily="2" charset="0"/>
              </a:rPr>
              <a:t>Ст. </a:t>
            </a:r>
            <a:r>
              <a:rPr lang="en-US" dirty="0">
                <a:solidFill>
                  <a:srgbClr val="182947"/>
                </a:solidFill>
                <a:latin typeface="Proxima Nova Lt" panose="02000506030000020004" pitchFamily="2" charset="0"/>
              </a:rPr>
              <a:t>51</a:t>
            </a:r>
            <a:r>
              <a:rPr lang="uk-UA" dirty="0">
                <a:solidFill>
                  <a:srgbClr val="182947"/>
                </a:solidFill>
                <a:latin typeface="Proxima Nova Lt" panose="02000506030000020004" pitchFamily="2" charset="0"/>
              </a:rPr>
              <a:t> КУпАП</a:t>
            </a:r>
          </a:p>
        </p:txBody>
      </p:sp>
      <p:sp>
        <p:nvSpPr>
          <p:cNvPr id="38" name="TextBox 37">
            <a:extLst>
              <a:ext uri="{FF2B5EF4-FFF2-40B4-BE49-F238E27FC236}">
                <a16:creationId xmlns:a16="http://schemas.microsoft.com/office/drawing/2014/main" id="{B415E1FA-D948-4100-9B93-502718FD99C4}"/>
              </a:ext>
            </a:extLst>
          </p:cNvPr>
          <p:cNvSpPr txBox="1"/>
          <p:nvPr/>
        </p:nvSpPr>
        <p:spPr>
          <a:xfrm>
            <a:off x="2712938" y="3107685"/>
            <a:ext cx="380232" cy="523220"/>
          </a:xfrm>
          <a:prstGeom prst="rect">
            <a:avLst/>
          </a:prstGeom>
          <a:noFill/>
        </p:spPr>
        <p:txBody>
          <a:bodyPr wrap="none" rtlCol="0">
            <a:spAutoFit/>
          </a:bodyPr>
          <a:lstStyle/>
          <a:p>
            <a:r>
              <a:rPr lang="en-US" sz="2800" dirty="0">
                <a:solidFill>
                  <a:srgbClr val="182947"/>
                </a:solidFill>
                <a:latin typeface="Proxima Nova Rg" panose="02000506030000020004" pitchFamily="2" charset="0"/>
              </a:rPr>
              <a:t>3</a:t>
            </a:r>
            <a:endParaRPr lang="uk-UA" sz="2800" dirty="0">
              <a:solidFill>
                <a:srgbClr val="182947"/>
              </a:solidFill>
              <a:latin typeface="Proxima Nova Rg" panose="02000506030000020004" pitchFamily="2" charset="0"/>
            </a:endParaRPr>
          </a:p>
        </p:txBody>
      </p:sp>
    </p:spTree>
    <p:extLst>
      <p:ext uri="{BB962C8B-B14F-4D97-AF65-F5344CB8AC3E}">
        <p14:creationId xmlns:p14="http://schemas.microsoft.com/office/powerpoint/2010/main" val="502136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endParaRPr lang="ru-RU"/>
          </a:p>
        </p:txBody>
      </p:sp>
      <p:sp>
        <p:nvSpPr>
          <p:cNvPr id="3" name="Подзаголовок 2"/>
          <p:cNvSpPr>
            <a:spLocks noGrp="1"/>
          </p:cNvSpPr>
          <p:nvPr>
            <p:ph type="subTitle" idx="1"/>
          </p:nvPr>
        </p:nvSpPr>
        <p:spPr/>
        <p:txBody>
          <a:bodyPr/>
          <a:lstStyle/>
          <a:p>
            <a:endParaRPr lang="ru-RU"/>
          </a:p>
        </p:txBody>
      </p:sp>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40"/>
            <a:ext cx="12192073" cy="6857960"/>
          </a:xfrm>
          <a:prstGeom prst="rect">
            <a:avLst/>
          </a:prstGeom>
        </p:spPr>
      </p:pic>
      <p:sp>
        <p:nvSpPr>
          <p:cNvPr id="5" name="TextBox 4"/>
          <p:cNvSpPr txBox="1"/>
          <p:nvPr/>
        </p:nvSpPr>
        <p:spPr>
          <a:xfrm>
            <a:off x="1742891" y="636128"/>
            <a:ext cx="8139046" cy="523220"/>
          </a:xfrm>
          <a:prstGeom prst="rect">
            <a:avLst/>
          </a:prstGeom>
          <a:noFill/>
        </p:spPr>
        <p:txBody>
          <a:bodyPr wrap="square" rtlCol="0">
            <a:spAutoFit/>
          </a:bodyPr>
          <a:lstStyle/>
          <a:p>
            <a:pPr algn="ctr"/>
            <a:r>
              <a:rPr lang="uk-UA" sz="2800" dirty="0">
                <a:solidFill>
                  <a:schemeClr val="bg1"/>
                </a:solidFill>
                <a:latin typeface="Proxima Nova Rg" panose="02000506030000020004" pitchFamily="2" charset="0"/>
              </a:rPr>
              <a:t>Забезпечення безпеки дорожнього руху</a:t>
            </a:r>
          </a:p>
        </p:txBody>
      </p:sp>
      <p:pic>
        <p:nvPicPr>
          <p:cNvPr id="11" name="Рисунок 10">
            <a:extLst>
              <a:ext uri="{FF2B5EF4-FFF2-40B4-BE49-F238E27FC236}">
                <a16:creationId xmlns:a16="http://schemas.microsoft.com/office/drawing/2014/main" id="{2CFFE046-A640-420D-9B64-701628CB277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6606" y="1795436"/>
            <a:ext cx="4524671" cy="5058834"/>
          </a:xfrm>
          <a:prstGeom prst="rect">
            <a:avLst/>
          </a:prstGeom>
        </p:spPr>
      </p:pic>
      <p:pic>
        <p:nvPicPr>
          <p:cNvPr id="13" name="Рисунок 12">
            <a:extLst>
              <a:ext uri="{FF2B5EF4-FFF2-40B4-BE49-F238E27FC236}">
                <a16:creationId xmlns:a16="http://schemas.microsoft.com/office/drawing/2014/main" id="{6DD75045-05A9-4ACA-A793-423974995E8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35506" y="1795436"/>
            <a:ext cx="6811468" cy="5108601"/>
          </a:xfrm>
          <a:prstGeom prst="rect">
            <a:avLst/>
          </a:prstGeom>
        </p:spPr>
      </p:pic>
    </p:spTree>
    <p:extLst>
      <p:ext uri="{BB962C8B-B14F-4D97-AF65-F5344CB8AC3E}">
        <p14:creationId xmlns:p14="http://schemas.microsoft.com/office/powerpoint/2010/main" val="31952544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7DD95717-CA29-40AD-A8D1-CFCE039A11E3}"/>
              </a:ext>
            </a:extLst>
          </p:cNvPr>
          <p:cNvSpPr>
            <a:spLocks noGrp="1"/>
          </p:cNvSpPr>
          <p:nvPr>
            <p:ph type="title"/>
          </p:nvPr>
        </p:nvSpPr>
        <p:spPr/>
        <p:txBody>
          <a:bodyPr/>
          <a:lstStyle/>
          <a:p>
            <a:endParaRPr lang="ru-RU"/>
          </a:p>
        </p:txBody>
      </p:sp>
      <p:pic>
        <p:nvPicPr>
          <p:cNvPr id="7" name="Объект 6">
            <a:extLst>
              <a:ext uri="{FF2B5EF4-FFF2-40B4-BE49-F238E27FC236}">
                <a16:creationId xmlns:a16="http://schemas.microsoft.com/office/drawing/2014/main" id="{211424FF-EFCF-43CE-99B0-460636AB6D62}"/>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195108" y="1825625"/>
            <a:ext cx="5801784" cy="4351338"/>
          </a:xfrm>
        </p:spPr>
      </p:pic>
      <p:pic>
        <p:nvPicPr>
          <p:cNvPr id="4" name="Рисунок 3">
            <a:extLst>
              <a:ext uri="{FF2B5EF4-FFF2-40B4-BE49-F238E27FC236}">
                <a16:creationId xmlns:a16="http://schemas.microsoft.com/office/drawing/2014/main" id="{56BE935C-2954-45A9-8AF0-C2BA040A0E2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40"/>
            <a:ext cx="12192073" cy="6857960"/>
          </a:xfrm>
          <a:prstGeom prst="rect">
            <a:avLst/>
          </a:prstGeom>
        </p:spPr>
      </p:pic>
      <p:sp>
        <p:nvSpPr>
          <p:cNvPr id="5" name="TextBox 4">
            <a:extLst>
              <a:ext uri="{FF2B5EF4-FFF2-40B4-BE49-F238E27FC236}">
                <a16:creationId xmlns:a16="http://schemas.microsoft.com/office/drawing/2014/main" id="{8844D013-4EFF-4F54-B7D2-646DA262CA53}"/>
              </a:ext>
            </a:extLst>
          </p:cNvPr>
          <p:cNvSpPr txBox="1"/>
          <p:nvPr/>
        </p:nvSpPr>
        <p:spPr>
          <a:xfrm>
            <a:off x="1742891" y="636128"/>
            <a:ext cx="8139046" cy="523220"/>
          </a:xfrm>
          <a:prstGeom prst="rect">
            <a:avLst/>
          </a:prstGeom>
          <a:noFill/>
        </p:spPr>
        <p:txBody>
          <a:bodyPr wrap="square" rtlCol="0">
            <a:spAutoFit/>
          </a:bodyPr>
          <a:lstStyle/>
          <a:p>
            <a:pPr algn="ctr"/>
            <a:r>
              <a:rPr lang="uk-UA" sz="2800" dirty="0">
                <a:solidFill>
                  <a:schemeClr val="bg1"/>
                </a:solidFill>
                <a:latin typeface="Proxima Nova Rg" panose="02000506030000020004" pitchFamily="2" charset="0"/>
              </a:rPr>
              <a:t>Забезпечення безпеки дорожнього руху</a:t>
            </a:r>
          </a:p>
        </p:txBody>
      </p:sp>
      <p:pic>
        <p:nvPicPr>
          <p:cNvPr id="9" name="Рисунок 8">
            <a:extLst>
              <a:ext uri="{FF2B5EF4-FFF2-40B4-BE49-F238E27FC236}">
                <a16:creationId xmlns:a16="http://schemas.microsoft.com/office/drawing/2014/main" id="{09BB9BEB-0CA2-4FF6-BC44-E48F2D1A839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9396" y="1825625"/>
            <a:ext cx="6559643" cy="4919732"/>
          </a:xfrm>
          <a:prstGeom prst="rect">
            <a:avLst/>
          </a:prstGeom>
        </p:spPr>
      </p:pic>
      <p:pic>
        <p:nvPicPr>
          <p:cNvPr id="11" name="Рисунок 10">
            <a:extLst>
              <a:ext uri="{FF2B5EF4-FFF2-40B4-BE49-F238E27FC236}">
                <a16:creationId xmlns:a16="http://schemas.microsoft.com/office/drawing/2014/main" id="{E0167D8A-2756-459D-8943-DF818088AE1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96000" y="1712982"/>
            <a:ext cx="5801784" cy="4351338"/>
          </a:xfrm>
          <a:prstGeom prst="rect">
            <a:avLst/>
          </a:prstGeom>
        </p:spPr>
      </p:pic>
    </p:spTree>
    <p:extLst>
      <p:ext uri="{BB962C8B-B14F-4D97-AF65-F5344CB8AC3E}">
        <p14:creationId xmlns:p14="http://schemas.microsoft.com/office/powerpoint/2010/main" val="19328288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CB15331-7431-4AD1-B7FE-41156C300369}"/>
              </a:ext>
            </a:extLst>
          </p:cNvPr>
          <p:cNvSpPr>
            <a:spLocks noGrp="1"/>
          </p:cNvSpPr>
          <p:nvPr>
            <p:ph type="title"/>
          </p:nvPr>
        </p:nvSpPr>
        <p:spPr/>
        <p:txBody>
          <a:bodyPr/>
          <a:lstStyle/>
          <a:p>
            <a:endParaRPr lang="ru-RU"/>
          </a:p>
        </p:txBody>
      </p:sp>
      <p:pic>
        <p:nvPicPr>
          <p:cNvPr id="8" name="Объект 7">
            <a:extLst>
              <a:ext uri="{FF2B5EF4-FFF2-40B4-BE49-F238E27FC236}">
                <a16:creationId xmlns:a16="http://schemas.microsoft.com/office/drawing/2014/main" id="{8EDC2D20-4044-4FC7-9FC7-A9C6B20B0E8B}"/>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195108" y="1825625"/>
            <a:ext cx="5801784" cy="4351338"/>
          </a:xfrm>
        </p:spPr>
      </p:pic>
      <p:pic>
        <p:nvPicPr>
          <p:cNvPr id="4" name="Рисунок 3">
            <a:extLst>
              <a:ext uri="{FF2B5EF4-FFF2-40B4-BE49-F238E27FC236}">
                <a16:creationId xmlns:a16="http://schemas.microsoft.com/office/drawing/2014/main" id="{0E8C4596-AEAE-49F0-80F4-783A37FC704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40"/>
            <a:ext cx="12192073" cy="6857960"/>
          </a:xfrm>
          <a:prstGeom prst="rect">
            <a:avLst/>
          </a:prstGeom>
        </p:spPr>
      </p:pic>
      <p:sp>
        <p:nvSpPr>
          <p:cNvPr id="6" name="TextBox 5">
            <a:extLst>
              <a:ext uri="{FF2B5EF4-FFF2-40B4-BE49-F238E27FC236}">
                <a16:creationId xmlns:a16="http://schemas.microsoft.com/office/drawing/2014/main" id="{7DD77C1E-81EA-4B06-9090-1FFADF33ACCC}"/>
              </a:ext>
            </a:extLst>
          </p:cNvPr>
          <p:cNvSpPr txBox="1"/>
          <p:nvPr/>
        </p:nvSpPr>
        <p:spPr>
          <a:xfrm>
            <a:off x="1742891" y="636128"/>
            <a:ext cx="8139046" cy="523220"/>
          </a:xfrm>
          <a:prstGeom prst="rect">
            <a:avLst/>
          </a:prstGeom>
          <a:noFill/>
        </p:spPr>
        <p:txBody>
          <a:bodyPr wrap="square" rtlCol="0">
            <a:spAutoFit/>
          </a:bodyPr>
          <a:lstStyle/>
          <a:p>
            <a:pPr algn="ctr"/>
            <a:r>
              <a:rPr lang="uk-UA" sz="2800" dirty="0">
                <a:solidFill>
                  <a:schemeClr val="bg1"/>
                </a:solidFill>
                <a:latin typeface="Proxima Nova Rg" panose="02000506030000020004" pitchFamily="2" charset="0"/>
              </a:rPr>
              <a:t>Забезпечення безпеки дорожнього руху</a:t>
            </a:r>
          </a:p>
        </p:txBody>
      </p:sp>
      <p:pic>
        <p:nvPicPr>
          <p:cNvPr id="12" name="Рисунок 11">
            <a:extLst>
              <a:ext uri="{FF2B5EF4-FFF2-40B4-BE49-F238E27FC236}">
                <a16:creationId xmlns:a16="http://schemas.microsoft.com/office/drawing/2014/main" id="{0488693C-99F2-4A80-86A2-25B0526C8CC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50278" y="1693580"/>
            <a:ext cx="6241722" cy="2812676"/>
          </a:xfrm>
          <a:prstGeom prst="rect">
            <a:avLst/>
          </a:prstGeom>
        </p:spPr>
      </p:pic>
      <p:pic>
        <p:nvPicPr>
          <p:cNvPr id="10" name="Рисунок 9">
            <a:extLst>
              <a:ext uri="{FF2B5EF4-FFF2-40B4-BE49-F238E27FC236}">
                <a16:creationId xmlns:a16="http://schemas.microsoft.com/office/drawing/2014/main" id="{B4ACB16B-FA70-44D9-8E1E-D2505C5A3E0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4556" y="1758156"/>
            <a:ext cx="6709833" cy="5032375"/>
          </a:xfrm>
          <a:prstGeom prst="rect">
            <a:avLst/>
          </a:prstGeom>
        </p:spPr>
      </p:pic>
    </p:spTree>
    <p:extLst>
      <p:ext uri="{BB962C8B-B14F-4D97-AF65-F5344CB8AC3E}">
        <p14:creationId xmlns:p14="http://schemas.microsoft.com/office/powerpoint/2010/main" val="38658415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73" cy="6857960"/>
          </a:xfrm>
          <a:prstGeom prst="rect">
            <a:avLst/>
          </a:prstGeom>
        </p:spPr>
      </p:pic>
      <p:sp>
        <p:nvSpPr>
          <p:cNvPr id="3" name="Прямоугольник 2"/>
          <p:cNvSpPr/>
          <p:nvPr/>
        </p:nvSpPr>
        <p:spPr>
          <a:xfrm>
            <a:off x="332672" y="426637"/>
            <a:ext cx="5511445" cy="738664"/>
          </a:xfrm>
          <a:prstGeom prst="rect">
            <a:avLst/>
          </a:prstGeom>
        </p:spPr>
        <p:txBody>
          <a:bodyPr wrap="none">
            <a:spAutoFit/>
          </a:bodyPr>
          <a:lstStyle/>
          <a:p>
            <a:pPr lvl="0">
              <a:lnSpc>
                <a:spcPct val="150000"/>
              </a:lnSpc>
            </a:pPr>
            <a:r>
              <a:rPr lang="uk-UA" sz="2800" dirty="0">
                <a:solidFill>
                  <a:prstClr val="white"/>
                </a:solidFill>
                <a:latin typeface="Proxima Nova Lt" panose="02000506030000020004" pitchFamily="2" charset="0"/>
              </a:rPr>
              <a:t>АДМІНІСТРАТИВНА ПРАКТИКА</a:t>
            </a:r>
          </a:p>
        </p:txBody>
      </p:sp>
      <p:sp>
        <p:nvSpPr>
          <p:cNvPr id="4" name="Прямоугольник 3"/>
          <p:cNvSpPr/>
          <p:nvPr/>
        </p:nvSpPr>
        <p:spPr>
          <a:xfrm>
            <a:off x="2966187" y="1755593"/>
            <a:ext cx="5897768" cy="523220"/>
          </a:xfrm>
          <a:prstGeom prst="rect">
            <a:avLst/>
          </a:prstGeom>
        </p:spPr>
        <p:txBody>
          <a:bodyPr wrap="none">
            <a:spAutoFit/>
          </a:bodyPr>
          <a:lstStyle/>
          <a:p>
            <a:r>
              <a:rPr lang="uk-UA" sz="2800" dirty="0">
                <a:solidFill>
                  <a:srgbClr val="182947"/>
                </a:solidFill>
                <a:latin typeface="Proxima Nova Lt" panose="02000506030000020004" pitchFamily="2" charset="0"/>
              </a:rPr>
              <a:t>у сфері безпеки дорожнього руху</a:t>
            </a:r>
          </a:p>
        </p:txBody>
      </p:sp>
      <p:cxnSp>
        <p:nvCxnSpPr>
          <p:cNvPr id="5" name="Прямая соединительная линия 4"/>
          <p:cNvCxnSpPr/>
          <p:nvPr/>
        </p:nvCxnSpPr>
        <p:spPr>
          <a:xfrm flipV="1">
            <a:off x="2388058" y="2325472"/>
            <a:ext cx="6912117" cy="2129"/>
          </a:xfrm>
          <a:prstGeom prst="line">
            <a:avLst/>
          </a:prstGeom>
          <a:ln w="19050"/>
        </p:spPr>
        <p:style>
          <a:lnRef idx="2">
            <a:schemeClr val="accent4"/>
          </a:lnRef>
          <a:fillRef idx="0">
            <a:schemeClr val="accent4"/>
          </a:fillRef>
          <a:effectRef idx="1">
            <a:schemeClr val="accent4"/>
          </a:effectRef>
          <a:fontRef idx="minor">
            <a:schemeClr val="tx1"/>
          </a:fontRef>
        </p:style>
      </p:cxnSp>
      <p:sp>
        <p:nvSpPr>
          <p:cNvPr id="14" name="Прямоугольник 13"/>
          <p:cNvSpPr/>
          <p:nvPr/>
        </p:nvSpPr>
        <p:spPr>
          <a:xfrm>
            <a:off x="1249050" y="5068217"/>
            <a:ext cx="184731" cy="523220"/>
          </a:xfrm>
          <a:prstGeom prst="rect">
            <a:avLst/>
          </a:prstGeom>
        </p:spPr>
        <p:txBody>
          <a:bodyPr wrap="none">
            <a:spAutoFit/>
          </a:bodyPr>
          <a:lstStyle/>
          <a:p>
            <a:pPr lvl="0"/>
            <a:endParaRPr lang="uk-UA" sz="2800" dirty="0">
              <a:solidFill>
                <a:srgbClr val="182947"/>
              </a:solidFill>
              <a:latin typeface="Proxima Nova Rg" panose="02000506030000020004" pitchFamily="2" charset="0"/>
            </a:endParaRPr>
          </a:p>
        </p:txBody>
      </p:sp>
      <p:pic>
        <p:nvPicPr>
          <p:cNvPr id="20" name="Рисунок 26"/>
          <p:cNvPicPr>
            <a:picLocks noChangeAspect="1"/>
          </p:cNvPicPr>
          <p:nvPr/>
        </p:nvPicPr>
        <p:blipFill>
          <a:blip r:embed="rId3" cstate="print">
            <a:duotone>
              <a:schemeClr val="accent5">
                <a:shade val="45000"/>
                <a:satMod val="135000"/>
              </a:schemeClr>
              <a:prstClr val="white"/>
            </a:duotone>
            <a:lum bright="-40000" contrast="-40000"/>
          </a:blip>
          <a:srcRect/>
          <a:stretch>
            <a:fillRect/>
          </a:stretch>
        </p:blipFill>
        <p:spPr bwMode="auto">
          <a:xfrm>
            <a:off x="9335733" y="3125824"/>
            <a:ext cx="1122148" cy="1130113"/>
          </a:xfrm>
          <a:prstGeom prst="rect">
            <a:avLst/>
          </a:prstGeom>
          <a:noFill/>
          <a:ln w="9525">
            <a:noFill/>
            <a:miter lim="800000"/>
            <a:headEnd/>
            <a:tailEnd/>
          </a:ln>
        </p:spPr>
      </p:pic>
      <p:sp>
        <p:nvSpPr>
          <p:cNvPr id="21" name="TextBox 20"/>
          <p:cNvSpPr txBox="1"/>
          <p:nvPr/>
        </p:nvSpPr>
        <p:spPr>
          <a:xfrm>
            <a:off x="8957286" y="4331170"/>
            <a:ext cx="1879041" cy="523220"/>
          </a:xfrm>
          <a:prstGeom prst="rect">
            <a:avLst/>
          </a:prstGeom>
          <a:noFill/>
        </p:spPr>
        <p:txBody>
          <a:bodyPr wrap="none" rtlCol="0">
            <a:spAutoFit/>
          </a:bodyPr>
          <a:lstStyle/>
          <a:p>
            <a:r>
              <a:rPr lang="uk-UA" sz="2800" spc="300" dirty="0">
                <a:solidFill>
                  <a:srgbClr val="182947"/>
                </a:solidFill>
                <a:latin typeface="Proxima Nova Rg" panose="02000506030000020004" pitchFamily="2" charset="0"/>
              </a:rPr>
              <a:t>ВСЬОГО</a:t>
            </a:r>
          </a:p>
        </p:txBody>
      </p:sp>
      <p:sp>
        <p:nvSpPr>
          <p:cNvPr id="22" name="TextBox 21"/>
          <p:cNvSpPr txBox="1"/>
          <p:nvPr/>
        </p:nvSpPr>
        <p:spPr>
          <a:xfrm>
            <a:off x="9411737" y="5068217"/>
            <a:ext cx="1186990" cy="1015663"/>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r>
              <a:rPr lang="uk-UA" sz="6000" dirty="0">
                <a:solidFill>
                  <a:srgbClr val="FFC000"/>
                </a:solidFill>
                <a:latin typeface="Proxima Nova Rg" panose="02000506030000020004" pitchFamily="2" charset="0"/>
              </a:rPr>
              <a:t>17</a:t>
            </a:r>
          </a:p>
        </p:txBody>
      </p:sp>
      <p:sp>
        <p:nvSpPr>
          <p:cNvPr id="10" name="TextBox 9">
            <a:extLst>
              <a:ext uri="{FF2B5EF4-FFF2-40B4-BE49-F238E27FC236}">
                <a16:creationId xmlns:a16="http://schemas.microsoft.com/office/drawing/2014/main" id="{141BDCEA-EA4C-4C4D-889D-FD51C6CCC6DF}"/>
              </a:ext>
            </a:extLst>
          </p:cNvPr>
          <p:cNvSpPr txBox="1"/>
          <p:nvPr/>
        </p:nvSpPr>
        <p:spPr>
          <a:xfrm>
            <a:off x="616008" y="2634969"/>
            <a:ext cx="1567417" cy="369332"/>
          </a:xfrm>
          <a:prstGeom prst="rect">
            <a:avLst/>
          </a:prstGeom>
          <a:noFill/>
        </p:spPr>
        <p:txBody>
          <a:bodyPr wrap="none" rtlCol="0">
            <a:spAutoFit/>
          </a:bodyPr>
          <a:lstStyle/>
          <a:p>
            <a:r>
              <a:rPr lang="uk-UA" dirty="0">
                <a:solidFill>
                  <a:srgbClr val="182947"/>
                </a:solidFill>
                <a:latin typeface="Proxima Nova Lt" panose="02000506030000020004" pitchFamily="2" charset="0"/>
              </a:rPr>
              <a:t>Ст. 127 КУпАП</a:t>
            </a:r>
          </a:p>
        </p:txBody>
      </p:sp>
      <p:sp>
        <p:nvSpPr>
          <p:cNvPr id="11" name="TextBox 10">
            <a:extLst>
              <a:ext uri="{FF2B5EF4-FFF2-40B4-BE49-F238E27FC236}">
                <a16:creationId xmlns:a16="http://schemas.microsoft.com/office/drawing/2014/main" id="{2D594DFF-C62B-4193-8667-27A33EDCD7E1}"/>
              </a:ext>
            </a:extLst>
          </p:cNvPr>
          <p:cNvSpPr txBox="1"/>
          <p:nvPr/>
        </p:nvSpPr>
        <p:spPr>
          <a:xfrm>
            <a:off x="2800493" y="3125494"/>
            <a:ext cx="303288" cy="954107"/>
          </a:xfrm>
          <a:prstGeom prst="rect">
            <a:avLst/>
          </a:prstGeom>
          <a:noFill/>
        </p:spPr>
        <p:txBody>
          <a:bodyPr wrap="none" rtlCol="0">
            <a:spAutoFit/>
          </a:bodyPr>
          <a:lstStyle/>
          <a:p>
            <a:r>
              <a:rPr lang="uk-UA" sz="2800" dirty="0">
                <a:solidFill>
                  <a:srgbClr val="182947"/>
                </a:solidFill>
                <a:latin typeface="Proxima Nova Rg" panose="02000506030000020004" pitchFamily="2" charset="0"/>
              </a:rPr>
              <a:t>2</a:t>
            </a:r>
          </a:p>
          <a:p>
            <a:r>
              <a:rPr lang="uk-UA" sz="2800" dirty="0">
                <a:solidFill>
                  <a:srgbClr val="182947"/>
                </a:solidFill>
                <a:latin typeface="Proxima Nova Rg" panose="02000506030000020004" pitchFamily="2" charset="0"/>
              </a:rPr>
              <a:t>3</a:t>
            </a:r>
          </a:p>
        </p:txBody>
      </p:sp>
      <p:sp>
        <p:nvSpPr>
          <p:cNvPr id="12" name="TextBox 11">
            <a:extLst>
              <a:ext uri="{FF2B5EF4-FFF2-40B4-BE49-F238E27FC236}">
                <a16:creationId xmlns:a16="http://schemas.microsoft.com/office/drawing/2014/main" id="{BE8FC5FC-6140-4061-B5AD-767EA08ACB36}"/>
              </a:ext>
            </a:extLst>
          </p:cNvPr>
          <p:cNvSpPr txBox="1"/>
          <p:nvPr/>
        </p:nvSpPr>
        <p:spPr>
          <a:xfrm>
            <a:off x="2800493" y="2533306"/>
            <a:ext cx="380232" cy="523220"/>
          </a:xfrm>
          <a:prstGeom prst="rect">
            <a:avLst/>
          </a:prstGeom>
          <a:noFill/>
        </p:spPr>
        <p:txBody>
          <a:bodyPr wrap="none" rtlCol="0">
            <a:spAutoFit/>
          </a:bodyPr>
          <a:lstStyle/>
          <a:p>
            <a:r>
              <a:rPr lang="en-US" sz="2800" dirty="0">
                <a:solidFill>
                  <a:srgbClr val="182947"/>
                </a:solidFill>
                <a:latin typeface="Proxima Nova Rg" panose="02000506030000020004" pitchFamily="2" charset="0"/>
              </a:rPr>
              <a:t>7</a:t>
            </a:r>
            <a:endParaRPr lang="uk-UA" sz="2800" dirty="0">
              <a:solidFill>
                <a:srgbClr val="182947"/>
              </a:solidFill>
              <a:latin typeface="Proxima Nova Rg" panose="02000506030000020004" pitchFamily="2" charset="0"/>
            </a:endParaRPr>
          </a:p>
        </p:txBody>
      </p:sp>
      <p:sp>
        <p:nvSpPr>
          <p:cNvPr id="15" name="TextBox 14">
            <a:extLst>
              <a:ext uri="{FF2B5EF4-FFF2-40B4-BE49-F238E27FC236}">
                <a16:creationId xmlns:a16="http://schemas.microsoft.com/office/drawing/2014/main" id="{C69490D7-9038-4C35-B083-BBC90342F55E}"/>
              </a:ext>
            </a:extLst>
          </p:cNvPr>
          <p:cNvSpPr txBox="1"/>
          <p:nvPr/>
        </p:nvSpPr>
        <p:spPr>
          <a:xfrm>
            <a:off x="623447" y="3230194"/>
            <a:ext cx="1720343" cy="369332"/>
          </a:xfrm>
          <a:prstGeom prst="rect">
            <a:avLst/>
          </a:prstGeom>
          <a:noFill/>
        </p:spPr>
        <p:txBody>
          <a:bodyPr wrap="none" rtlCol="0">
            <a:spAutoFit/>
          </a:bodyPr>
          <a:lstStyle/>
          <a:p>
            <a:r>
              <a:rPr lang="uk-UA" dirty="0">
                <a:solidFill>
                  <a:srgbClr val="182947"/>
                </a:solidFill>
                <a:latin typeface="Proxima Nova Lt" panose="02000506030000020004" pitchFamily="2" charset="0"/>
              </a:rPr>
              <a:t>Ст. 122 КУпАП</a:t>
            </a:r>
          </a:p>
        </p:txBody>
      </p:sp>
      <p:sp>
        <p:nvSpPr>
          <p:cNvPr id="16" name="TextBox 15">
            <a:extLst>
              <a:ext uri="{FF2B5EF4-FFF2-40B4-BE49-F238E27FC236}">
                <a16:creationId xmlns:a16="http://schemas.microsoft.com/office/drawing/2014/main" id="{8E9424FA-6071-493E-A863-1EF73786D015}"/>
              </a:ext>
            </a:extLst>
          </p:cNvPr>
          <p:cNvSpPr txBox="1"/>
          <p:nvPr/>
        </p:nvSpPr>
        <p:spPr>
          <a:xfrm>
            <a:off x="618594" y="4036232"/>
            <a:ext cx="1720343" cy="369332"/>
          </a:xfrm>
          <a:prstGeom prst="rect">
            <a:avLst/>
          </a:prstGeom>
          <a:noFill/>
        </p:spPr>
        <p:txBody>
          <a:bodyPr wrap="none" rtlCol="0">
            <a:spAutoFit/>
          </a:bodyPr>
          <a:lstStyle/>
          <a:p>
            <a:r>
              <a:rPr lang="uk-UA" dirty="0">
                <a:solidFill>
                  <a:srgbClr val="182947"/>
                </a:solidFill>
                <a:latin typeface="Proxima Nova Lt" panose="02000506030000020004" pitchFamily="2" charset="0"/>
              </a:rPr>
              <a:t>Ст. 126 КУпАП</a:t>
            </a:r>
          </a:p>
        </p:txBody>
      </p:sp>
      <p:sp>
        <p:nvSpPr>
          <p:cNvPr id="17" name="TextBox 16">
            <a:extLst>
              <a:ext uri="{FF2B5EF4-FFF2-40B4-BE49-F238E27FC236}">
                <a16:creationId xmlns:a16="http://schemas.microsoft.com/office/drawing/2014/main" id="{13CAD363-F2D8-4E53-A144-A244DABAE568}"/>
              </a:ext>
            </a:extLst>
          </p:cNvPr>
          <p:cNvSpPr txBox="1"/>
          <p:nvPr/>
        </p:nvSpPr>
        <p:spPr>
          <a:xfrm>
            <a:off x="628064" y="4527034"/>
            <a:ext cx="1720343" cy="369332"/>
          </a:xfrm>
          <a:prstGeom prst="rect">
            <a:avLst/>
          </a:prstGeom>
          <a:noFill/>
        </p:spPr>
        <p:txBody>
          <a:bodyPr wrap="none" rtlCol="0">
            <a:spAutoFit/>
          </a:bodyPr>
          <a:lstStyle/>
          <a:p>
            <a:r>
              <a:rPr lang="uk-UA" dirty="0">
                <a:solidFill>
                  <a:srgbClr val="182947"/>
                </a:solidFill>
                <a:latin typeface="Proxima Nova Lt" panose="02000506030000020004" pitchFamily="2" charset="0"/>
              </a:rPr>
              <a:t>Ст. 130 КУпАП</a:t>
            </a:r>
          </a:p>
        </p:txBody>
      </p:sp>
      <p:sp>
        <p:nvSpPr>
          <p:cNvPr id="19" name="TextBox 18">
            <a:extLst>
              <a:ext uri="{FF2B5EF4-FFF2-40B4-BE49-F238E27FC236}">
                <a16:creationId xmlns:a16="http://schemas.microsoft.com/office/drawing/2014/main" id="{5F0D21FB-23AA-49B4-AA1E-23568CC10088}"/>
              </a:ext>
            </a:extLst>
          </p:cNvPr>
          <p:cNvSpPr txBox="1"/>
          <p:nvPr/>
        </p:nvSpPr>
        <p:spPr>
          <a:xfrm>
            <a:off x="2791700" y="3934658"/>
            <a:ext cx="380232" cy="523220"/>
          </a:xfrm>
          <a:prstGeom prst="rect">
            <a:avLst/>
          </a:prstGeom>
          <a:noFill/>
        </p:spPr>
        <p:txBody>
          <a:bodyPr wrap="none" rtlCol="0">
            <a:spAutoFit/>
          </a:bodyPr>
          <a:lstStyle/>
          <a:p>
            <a:r>
              <a:rPr lang="en-US" sz="2800" dirty="0">
                <a:solidFill>
                  <a:srgbClr val="182947"/>
                </a:solidFill>
                <a:latin typeface="Proxima Nova Rg" panose="02000506030000020004" pitchFamily="2" charset="0"/>
              </a:rPr>
              <a:t>2</a:t>
            </a:r>
            <a:endParaRPr lang="uk-UA" sz="2800" dirty="0">
              <a:solidFill>
                <a:srgbClr val="182947"/>
              </a:solidFill>
              <a:latin typeface="Proxima Nova Rg" panose="02000506030000020004" pitchFamily="2" charset="0"/>
            </a:endParaRPr>
          </a:p>
        </p:txBody>
      </p:sp>
      <p:sp>
        <p:nvSpPr>
          <p:cNvPr id="23" name="TextBox 22">
            <a:extLst>
              <a:ext uri="{FF2B5EF4-FFF2-40B4-BE49-F238E27FC236}">
                <a16:creationId xmlns:a16="http://schemas.microsoft.com/office/drawing/2014/main" id="{BAB83C82-4788-46D2-A420-760C463E0DD2}"/>
              </a:ext>
            </a:extLst>
          </p:cNvPr>
          <p:cNvSpPr txBox="1"/>
          <p:nvPr/>
        </p:nvSpPr>
        <p:spPr>
          <a:xfrm>
            <a:off x="2800492" y="4391463"/>
            <a:ext cx="380232" cy="523220"/>
          </a:xfrm>
          <a:prstGeom prst="rect">
            <a:avLst/>
          </a:prstGeom>
          <a:noFill/>
        </p:spPr>
        <p:txBody>
          <a:bodyPr wrap="none" rtlCol="0">
            <a:spAutoFit/>
          </a:bodyPr>
          <a:lstStyle/>
          <a:p>
            <a:r>
              <a:rPr lang="uk-UA" sz="2800" dirty="0">
                <a:solidFill>
                  <a:srgbClr val="182947"/>
                </a:solidFill>
                <a:latin typeface="Proxima Nova Rg" panose="02000506030000020004" pitchFamily="2" charset="0"/>
              </a:rPr>
              <a:t>3</a:t>
            </a:r>
          </a:p>
        </p:txBody>
      </p:sp>
      <p:sp>
        <p:nvSpPr>
          <p:cNvPr id="25" name="TextBox 24"/>
          <p:cNvSpPr txBox="1"/>
          <p:nvPr/>
        </p:nvSpPr>
        <p:spPr>
          <a:xfrm>
            <a:off x="651178" y="3602123"/>
            <a:ext cx="1567417" cy="369332"/>
          </a:xfrm>
          <a:prstGeom prst="rect">
            <a:avLst/>
          </a:prstGeom>
          <a:noFill/>
        </p:spPr>
        <p:txBody>
          <a:bodyPr wrap="none" rtlCol="0">
            <a:spAutoFit/>
          </a:bodyPr>
          <a:lstStyle/>
          <a:p>
            <a:r>
              <a:rPr lang="uk-UA" dirty="0">
                <a:solidFill>
                  <a:srgbClr val="182947"/>
                </a:solidFill>
                <a:latin typeface="Proxima Nova Lt" panose="02000506030000020004" pitchFamily="2" charset="0"/>
              </a:rPr>
              <a:t>Ст. 125 КУпАП</a:t>
            </a:r>
          </a:p>
        </p:txBody>
      </p:sp>
    </p:spTree>
    <p:extLst>
      <p:ext uri="{BB962C8B-B14F-4D97-AF65-F5344CB8AC3E}">
        <p14:creationId xmlns:p14="http://schemas.microsoft.com/office/powerpoint/2010/main" val="2012915307"/>
      </p:ext>
    </p:extLst>
  </p:cSld>
  <p:clrMapOvr>
    <a:masterClrMapping/>
  </p:clrMapOvr>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6105</TotalTime>
  <Words>916</Words>
  <Application>Microsoft Office PowerPoint</Application>
  <PresentationFormat>Широкоэкранный</PresentationFormat>
  <Paragraphs>137</Paragraphs>
  <Slides>28</Slides>
  <Notes>8</Notes>
  <HiddenSlides>0</HiddenSlides>
  <MMClips>0</MMClips>
  <ScaleCrop>false</ScaleCrop>
  <HeadingPairs>
    <vt:vector size="6" baseType="variant">
      <vt:variant>
        <vt:lpstr>Использованные шрифты</vt:lpstr>
      </vt:variant>
      <vt:variant>
        <vt:i4>6</vt:i4>
      </vt:variant>
      <vt:variant>
        <vt:lpstr>Тема</vt:lpstr>
      </vt:variant>
      <vt:variant>
        <vt:i4>1</vt:i4>
      </vt:variant>
      <vt:variant>
        <vt:lpstr>Заголовки слайдов</vt:lpstr>
      </vt:variant>
      <vt:variant>
        <vt:i4>28</vt:i4>
      </vt:variant>
    </vt:vector>
  </HeadingPairs>
  <TitlesOfParts>
    <vt:vector size="35" baseType="lpstr">
      <vt:lpstr>Arial</vt:lpstr>
      <vt:lpstr>Calibri</vt:lpstr>
      <vt:lpstr>Calibri Light</vt:lpstr>
      <vt:lpstr>Proxima Nova Lt</vt:lpstr>
      <vt:lpstr>Proxima Nova Rg</vt:lpstr>
      <vt:lpstr>Wingdings</vt:lpstr>
      <vt:lpstr>Тема Office</vt:lpstr>
      <vt:lpstr>Презентация PowerPoint</vt:lpstr>
      <vt:lpstr>Презентация PowerPoint</vt:lpstr>
      <vt:lpstr>Правоохоронна діяльність  Орієнтована на ПОТРЕБИ  ГРОМАДИ </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TCPO</dc:creator>
  <cp:lastModifiedBy>Пользователь</cp:lastModifiedBy>
  <cp:revision>194</cp:revision>
  <cp:lastPrinted>2020-12-18T10:49:47Z</cp:lastPrinted>
  <dcterms:created xsi:type="dcterms:W3CDTF">2020-12-03T09:33:15Z</dcterms:created>
  <dcterms:modified xsi:type="dcterms:W3CDTF">2023-01-21T12:38:21Z</dcterms:modified>
</cp:coreProperties>
</file>