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8" r:id="rId2"/>
    <p:sldId id="260" r:id="rId3"/>
    <p:sldId id="283" r:id="rId4"/>
    <p:sldId id="262" r:id="rId5"/>
    <p:sldId id="282" r:id="rId6"/>
    <p:sldId id="263" r:id="rId7"/>
    <p:sldId id="264" r:id="rId8"/>
    <p:sldId id="266" r:id="rId9"/>
    <p:sldId id="265" r:id="rId10"/>
    <p:sldId id="268" r:id="rId11"/>
    <p:sldId id="280" r:id="rId1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9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16" autoAdjust="0"/>
    <p:restoredTop sz="98571" autoAdjust="0"/>
  </p:normalViewPr>
  <p:slideViewPr>
    <p:cSldViewPr snapToGrid="0">
      <p:cViewPr>
        <p:scale>
          <a:sx n="80" d="100"/>
          <a:sy n="80" d="100"/>
        </p:scale>
        <p:origin x="-360" y="1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B51AF0-EA67-4C6E-8638-10C098FD3653}" type="datetimeFigureOut">
              <a:rPr lang="ru-RU" smtClean="0"/>
              <a:pPr/>
              <a:t>21.09.2022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3E01C2-FB22-42D8-8248-23D4056790FA}" type="slidenum">
              <a:rPr lang="ru-RU" smtClean="0"/>
              <a:pPr/>
              <a:t>‹#›</a:t>
            </a:fld>
            <a:endParaRPr lang="ru-RU"/>
          </a:p>
        </p:txBody>
      </p:sp>
    </p:spTree>
    <p:extLst>
      <p:ext uri="{BB962C8B-B14F-4D97-AF65-F5344CB8AC3E}">
        <p14:creationId xmlns:p14="http://schemas.microsoft.com/office/powerpoint/2010/main" val="3319696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909E50-0C2A-4248-9CB0-DF055C26E620}" type="datetimeFigureOut">
              <a:rPr lang="uk-UA" smtClean="0"/>
              <a:pPr/>
              <a:t>21.09.2022</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6E94A-D6CC-41A6-B513-845B72C5711D}" type="slidenum">
              <a:rPr lang="uk-UA" smtClean="0"/>
              <a:pPr/>
              <a:t>‹#›</a:t>
            </a:fld>
            <a:endParaRPr lang="uk-UA"/>
          </a:p>
        </p:txBody>
      </p:sp>
    </p:spTree>
    <p:extLst>
      <p:ext uri="{BB962C8B-B14F-4D97-AF65-F5344CB8AC3E}">
        <p14:creationId xmlns:p14="http://schemas.microsoft.com/office/powerpoint/2010/main" val="4108930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b="1" u="sng" dirty="0">
                <a:solidFill>
                  <a:srgbClr val="FF0000"/>
                </a:solidFill>
              </a:rPr>
              <a:t>УВАГА! ПЕРЕД</a:t>
            </a:r>
            <a:r>
              <a:rPr lang="uk-UA" b="1" u="sng" baseline="0" dirty="0">
                <a:solidFill>
                  <a:srgbClr val="FF0000"/>
                </a:solidFill>
              </a:rPr>
              <a:t> РЕДАГУВАННЯМ ПРЕЗЕНТАЦІЇ ОЗНАЙОМТЕСЬ ТА ДОТРИМУЙТЕСЬ ВИМОГ І СТИЛІСТИКИ!</a:t>
            </a:r>
            <a:br>
              <a:rPr lang="uk-UA" b="1" u="sng" baseline="0" dirty="0">
                <a:solidFill>
                  <a:srgbClr val="FF0000"/>
                </a:solidFill>
              </a:rPr>
            </a:br>
            <a:r>
              <a:rPr lang="uk-UA" b="1" u="sng" baseline="0" dirty="0">
                <a:solidFill>
                  <a:srgbClr val="FF0000"/>
                </a:solidFill>
              </a:rPr>
              <a:t/>
            </a:r>
            <a:br>
              <a:rPr lang="uk-UA" b="1" u="sng" baseline="0" dirty="0">
                <a:solidFill>
                  <a:srgbClr val="FF0000"/>
                </a:solidFill>
              </a:rPr>
            </a:br>
            <a:r>
              <a:rPr lang="uk-UA" b="0" u="none" baseline="0" dirty="0">
                <a:solidFill>
                  <a:srgbClr val="FF0000"/>
                </a:solidFill>
              </a:rPr>
              <a:t>1) Встановіть шрифт </a:t>
            </a:r>
            <a:r>
              <a:rPr lang="en-US" b="0" i="0" u="none" baseline="0" dirty="0" err="1">
                <a:solidFill>
                  <a:srgbClr val="FF0000"/>
                </a:solidFill>
              </a:rPr>
              <a:t>Proxima</a:t>
            </a:r>
            <a:r>
              <a:rPr lang="en-US" b="0" i="0" u="none" baseline="0" dirty="0">
                <a:solidFill>
                  <a:srgbClr val="FF0000"/>
                </a:solidFill>
              </a:rPr>
              <a:t> Nova</a:t>
            </a:r>
            <a:r>
              <a:rPr lang="uk-UA" b="0" i="0" u="none" baseline="0" dirty="0">
                <a:solidFill>
                  <a:srgbClr val="FF0000"/>
                </a:solidFill>
              </a:rPr>
              <a:t>. Цей шрифт обраний і затверджений як корпоративний. Використовуйте тільки його.</a:t>
            </a:r>
          </a:p>
          <a:p>
            <a:r>
              <a:rPr lang="uk-UA" b="0" i="0" u="none" baseline="0" dirty="0">
                <a:solidFill>
                  <a:srgbClr val="FF0000"/>
                </a:solidFill>
              </a:rPr>
              <a:t>2) Кольори не змінюйте. Презентація виконана в єдиному стилі із використанням фірмових кольорів. </a:t>
            </a:r>
            <a:br>
              <a:rPr lang="uk-UA" b="0" i="0" u="none" baseline="0" dirty="0">
                <a:solidFill>
                  <a:srgbClr val="FF0000"/>
                </a:solidFill>
              </a:rPr>
            </a:br>
            <a:r>
              <a:rPr lang="uk-UA" b="0" i="0" u="none" baseline="0" dirty="0">
                <a:solidFill>
                  <a:srgbClr val="FF0000"/>
                </a:solidFill>
              </a:rPr>
              <a:t>3) Умовне число «100», «1000» змінюєте на значення притаманне саме вашій ОТГ. Розмір встановлений за умовчуванням – його також не змінюємо. Просто у віконці для редагування вводимо необхідне значення.</a:t>
            </a:r>
          </a:p>
          <a:p>
            <a:r>
              <a:rPr lang="uk-UA" b="0" i="0" u="none" baseline="0" dirty="0">
                <a:solidFill>
                  <a:srgbClr val="FF0000"/>
                </a:solidFill>
              </a:rPr>
              <a:t>4) Елементи не переміщуйте. Єдиний випадок коли можна видалити елемент це не відповідність позиції вашій ОТГ. Наприклад, за 2020 рік на території ОТГ не відбулось жодного вбивства, відповідно розкриття немає. Ця позиція не відповідає вашій ОТГ. Отже, видаляєте цю графу. А стовпчик вирівнюєте. Елементи не повинні бути хаотично розкидані по слайду. Нулів «О» чи «-» бути не повинно.</a:t>
            </a:r>
            <a:br>
              <a:rPr lang="uk-UA" b="0" i="0" u="none" baseline="0" dirty="0">
                <a:solidFill>
                  <a:srgbClr val="FF0000"/>
                </a:solidFill>
              </a:rPr>
            </a:br>
            <a:r>
              <a:rPr lang="uk-UA" b="0" i="0" u="none" baseline="0" dirty="0">
                <a:solidFill>
                  <a:srgbClr val="FF0000"/>
                </a:solidFill>
              </a:rPr>
              <a:t>5) Ваша презентація – це лише опорний конспект, це підказка для вас і зручний </a:t>
            </a:r>
            <a:r>
              <a:rPr lang="uk-UA" b="0" i="0" u="none" baseline="0" dirty="0" err="1">
                <a:solidFill>
                  <a:srgbClr val="FF0000"/>
                </a:solidFill>
              </a:rPr>
              <a:t>візуал</a:t>
            </a:r>
            <a:r>
              <a:rPr lang="uk-UA" b="0" i="0" u="none" baseline="0" dirty="0">
                <a:solidFill>
                  <a:srgbClr val="FF0000"/>
                </a:solidFill>
              </a:rPr>
              <a:t> для слухачів. Просто брати і просто називати цифри з презентації – це не звітування. Основні поняття повинні проговорюватись усно у промові.</a:t>
            </a:r>
            <a:br>
              <a:rPr lang="uk-UA" b="0" i="0" u="none" baseline="0" dirty="0">
                <a:solidFill>
                  <a:srgbClr val="FF0000"/>
                </a:solidFill>
              </a:rPr>
            </a:br>
            <a:r>
              <a:rPr lang="uk-UA" b="0" i="0" u="none" baseline="0" dirty="0">
                <a:solidFill>
                  <a:srgbClr val="FF0000"/>
                </a:solidFill>
              </a:rPr>
              <a:t/>
            </a:r>
            <a:br>
              <a:rPr lang="uk-UA" b="0" i="0" u="none" baseline="0" dirty="0">
                <a:solidFill>
                  <a:srgbClr val="FF0000"/>
                </a:solidFill>
              </a:rPr>
            </a:br>
            <a:r>
              <a:rPr lang="uk-UA" b="0" i="0" u="none" baseline="0" dirty="0">
                <a:solidFill>
                  <a:srgbClr val="FF0000"/>
                </a:solidFill>
              </a:rPr>
              <a:t>За додатковою інформацією чи питаннями щодо оформлення презентації не соромтесь телефонуйте: 067 284 72 00 Ярослава Крамаренко</a:t>
            </a:r>
          </a:p>
          <a:p>
            <a:endParaRPr lang="uk-UA" b="1" i="0" u="sng" dirty="0">
              <a:solidFill>
                <a:srgbClr val="FF0000"/>
              </a:solidFill>
            </a:endParaRPr>
          </a:p>
        </p:txBody>
      </p:sp>
      <p:sp>
        <p:nvSpPr>
          <p:cNvPr id="4" name="Номер слайда 3"/>
          <p:cNvSpPr>
            <a:spLocks noGrp="1"/>
          </p:cNvSpPr>
          <p:nvPr>
            <p:ph type="sldNum" sz="quarter" idx="10"/>
          </p:nvPr>
        </p:nvSpPr>
        <p:spPr/>
        <p:txBody>
          <a:bodyPr/>
          <a:lstStyle/>
          <a:p>
            <a:fld id="{01C6E94A-D6CC-41A6-B513-845B72C5711D}" type="slidenum">
              <a:rPr lang="uk-UA" smtClean="0"/>
              <a:pPr/>
              <a:t>1</a:t>
            </a:fld>
            <a:endParaRPr lang="uk-UA"/>
          </a:p>
        </p:txBody>
      </p:sp>
    </p:spTree>
    <p:extLst>
      <p:ext uri="{BB962C8B-B14F-4D97-AF65-F5344CB8AC3E}">
        <p14:creationId xmlns:p14="http://schemas.microsoft.com/office/powerpoint/2010/main" val="1634022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a:t>Розглянути матеріалів. Це</a:t>
            </a:r>
            <a:r>
              <a:rPr lang="en-US" dirty="0"/>
              <a:t> </a:t>
            </a:r>
            <a:r>
              <a:rPr lang="uk-UA" dirty="0"/>
              <a:t>документи,</a:t>
            </a:r>
            <a:r>
              <a:rPr lang="uk-UA" baseline="0" dirty="0"/>
              <a:t> які прийнятті з ВП + розглянуті самостійно.  </a:t>
            </a:r>
          </a:p>
          <a:p>
            <a:r>
              <a:rPr lang="uk-UA" baseline="0" dirty="0"/>
              <a:t>Значення вказуються за минулий рік та поточний: 2019(кількість викликів)/2020(кількість викликів), 2019(кількість розглянутих матеріалів)/2020(кількість розглянутих матеріалів)</a:t>
            </a:r>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pPr/>
              <a:t>4</a:t>
            </a:fld>
            <a:endParaRPr lang="uk-UA"/>
          </a:p>
        </p:txBody>
      </p:sp>
    </p:spTree>
    <p:extLst>
      <p:ext uri="{BB962C8B-B14F-4D97-AF65-F5344CB8AC3E}">
        <p14:creationId xmlns:p14="http://schemas.microsoft.com/office/powerpoint/2010/main" val="3812056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a:t>Розглянути матеріалів. Це</a:t>
            </a:r>
            <a:r>
              <a:rPr lang="en-US" dirty="0"/>
              <a:t> </a:t>
            </a:r>
            <a:r>
              <a:rPr lang="uk-UA" dirty="0"/>
              <a:t>документи,</a:t>
            </a:r>
            <a:r>
              <a:rPr lang="uk-UA" baseline="0" dirty="0"/>
              <a:t> які прийнятті з ВП + розглянуті самостійно.  </a:t>
            </a:r>
          </a:p>
          <a:p>
            <a:r>
              <a:rPr lang="uk-UA" baseline="0" dirty="0"/>
              <a:t>Значення вказуються за минулий рік та поточний: 2019(кількість викликів)/2020(кількість викликів), 2019(кількість розглянутих матеріалів)/2020(кількість розглянутих матеріалів)</a:t>
            </a:r>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pPr/>
              <a:t>5</a:t>
            </a:fld>
            <a:endParaRPr lang="uk-UA"/>
          </a:p>
        </p:txBody>
      </p:sp>
    </p:spTree>
    <p:extLst>
      <p:ext uri="{BB962C8B-B14F-4D97-AF65-F5344CB8AC3E}">
        <p14:creationId xmlns:p14="http://schemas.microsoft.com/office/powerpoint/2010/main" val="3812056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a:t>Пересічним</a:t>
            </a:r>
            <a:r>
              <a:rPr lang="uk-UA" baseline="0" dirty="0"/>
              <a:t> громадянам не відоме тлумачення ст. 44 КУпАП, і 177 не </a:t>
            </a:r>
            <a:r>
              <a:rPr lang="uk-UA" baseline="0" dirty="0" err="1"/>
              <a:t>відрізнять</a:t>
            </a:r>
            <a:r>
              <a:rPr lang="uk-UA" baseline="0" dirty="0"/>
              <a:t> від 178. Тому, </a:t>
            </a:r>
            <a:r>
              <a:rPr lang="uk-UA" b="1" baseline="0" dirty="0"/>
              <a:t>в усній промові уточнюєте, наприклад: «Ст. 44 Кодексу України про адміністративні правопорушення «Незаконне виробництво, придбання, зберігання, перевезення наркотичних засобів без мети збуту в невеликих розмірів» задокументовано 10 випадків.</a:t>
            </a:r>
            <a:endParaRPr lang="uk-UA" b="1" dirty="0"/>
          </a:p>
        </p:txBody>
      </p:sp>
      <p:sp>
        <p:nvSpPr>
          <p:cNvPr id="4" name="Номер слайда 3"/>
          <p:cNvSpPr>
            <a:spLocks noGrp="1"/>
          </p:cNvSpPr>
          <p:nvPr>
            <p:ph type="sldNum" sz="quarter" idx="10"/>
          </p:nvPr>
        </p:nvSpPr>
        <p:spPr/>
        <p:txBody>
          <a:bodyPr/>
          <a:lstStyle/>
          <a:p>
            <a:fld id="{01C6E94A-D6CC-41A6-B513-845B72C5711D}" type="slidenum">
              <a:rPr lang="uk-UA" smtClean="0"/>
              <a:pPr/>
              <a:t>6</a:t>
            </a:fld>
            <a:endParaRPr lang="uk-UA"/>
          </a:p>
        </p:txBody>
      </p:sp>
    </p:spTree>
    <p:extLst>
      <p:ext uri="{BB962C8B-B14F-4D97-AF65-F5344CB8AC3E}">
        <p14:creationId xmlns:p14="http://schemas.microsoft.com/office/powerpoint/2010/main" val="27555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baseline="0" dirty="0"/>
              <a:t>Значення вказуються за минулий рік та поточний: 2019(кількість правопорушень)/2020(кількість правопорушень), наприклад: умисне вбивство 2/1</a:t>
            </a:r>
          </a:p>
        </p:txBody>
      </p:sp>
      <p:sp>
        <p:nvSpPr>
          <p:cNvPr id="4" name="Номер слайда 3"/>
          <p:cNvSpPr>
            <a:spLocks noGrp="1"/>
          </p:cNvSpPr>
          <p:nvPr>
            <p:ph type="sldNum" sz="quarter" idx="10"/>
          </p:nvPr>
        </p:nvSpPr>
        <p:spPr/>
        <p:txBody>
          <a:bodyPr/>
          <a:lstStyle/>
          <a:p>
            <a:fld id="{01C6E94A-D6CC-41A6-B513-845B72C5711D}" type="slidenum">
              <a:rPr lang="uk-UA" smtClean="0"/>
              <a:pPr/>
              <a:t>10</a:t>
            </a:fld>
            <a:endParaRPr lang="uk-UA"/>
          </a:p>
        </p:txBody>
      </p:sp>
    </p:spTree>
    <p:extLst>
      <p:ext uri="{BB962C8B-B14F-4D97-AF65-F5344CB8AC3E}">
        <p14:creationId xmlns:p14="http://schemas.microsoft.com/office/powerpoint/2010/main" val="1728822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27411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308871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115651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221078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737591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295479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320726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151550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296857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51797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7063F98-9BFB-48F0-83B9-4EBBA86B68AB}" type="datetimeFigureOut">
              <a:rPr lang="uk-UA" smtClean="0"/>
              <a:pPr/>
              <a:t>21.09.2022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pPr/>
              <a:t>‹#›</a:t>
            </a:fld>
            <a:endParaRPr lang="uk-UA"/>
          </a:p>
        </p:txBody>
      </p:sp>
    </p:spTree>
    <p:extLst>
      <p:ext uri="{BB962C8B-B14F-4D97-AF65-F5344CB8AC3E}">
        <p14:creationId xmlns:p14="http://schemas.microsoft.com/office/powerpoint/2010/main" val="389661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63F98-9BFB-48F0-83B9-4EBBA86B68AB}" type="datetimeFigureOut">
              <a:rPr lang="uk-UA" smtClean="0"/>
              <a:pPr/>
              <a:t>21.09.2022</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817AF-ABCD-4CF0-8950-E01922773A3C}" type="slidenum">
              <a:rPr lang="uk-UA" smtClean="0"/>
              <a:pPr/>
              <a:t>‹#›</a:t>
            </a:fld>
            <a:endParaRPr lang="uk-UA"/>
          </a:p>
        </p:txBody>
      </p:sp>
    </p:spTree>
    <p:extLst>
      <p:ext uri="{BB962C8B-B14F-4D97-AF65-F5344CB8AC3E}">
        <p14:creationId xmlns:p14="http://schemas.microsoft.com/office/powerpoint/2010/main" val="2538466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208"/>
            <a:ext cx="12252960" cy="6892208"/>
          </a:xfrm>
          <a:prstGeom prst="rect">
            <a:avLst/>
          </a:prstGeom>
        </p:spPr>
      </p:pic>
      <p:sp>
        <p:nvSpPr>
          <p:cNvPr id="3" name="TextBox 2"/>
          <p:cNvSpPr txBox="1"/>
          <p:nvPr/>
        </p:nvSpPr>
        <p:spPr>
          <a:xfrm>
            <a:off x="1772253" y="2873577"/>
            <a:ext cx="8647495" cy="3416320"/>
          </a:xfrm>
          <a:prstGeom prst="rect">
            <a:avLst/>
          </a:prstGeom>
          <a:noFill/>
        </p:spPr>
        <p:txBody>
          <a:bodyPr wrap="none" rtlCol="0">
            <a:spAutoFit/>
          </a:bodyPr>
          <a:lstStyle/>
          <a:p>
            <a:pPr algn="ctr">
              <a:lnSpc>
                <a:spcPct val="150000"/>
              </a:lnSpc>
            </a:pPr>
            <a:r>
              <a:rPr lang="uk-UA" sz="3600" dirty="0">
                <a:solidFill>
                  <a:srgbClr val="182947"/>
                </a:solidFill>
                <a:latin typeface="Proxima Nova Rg" panose="02000506030000020004" pitchFamily="2" charset="0"/>
              </a:rPr>
              <a:t>З В І Т</a:t>
            </a:r>
          </a:p>
          <a:p>
            <a:pPr algn="ctr">
              <a:lnSpc>
                <a:spcPct val="150000"/>
              </a:lnSpc>
            </a:pPr>
            <a:r>
              <a:rPr lang="uk-UA" sz="3600" dirty="0">
                <a:solidFill>
                  <a:srgbClr val="182947"/>
                </a:solidFill>
                <a:latin typeface="Proxima Nova Rg" panose="02000506030000020004" pitchFamily="2" charset="0"/>
              </a:rPr>
              <a:t>за </a:t>
            </a:r>
            <a:r>
              <a:rPr lang="uk-UA" sz="3600" dirty="0" smtClean="0">
                <a:solidFill>
                  <a:srgbClr val="182947"/>
                </a:solidFill>
                <a:latin typeface="Proxima Nova Rg" panose="02000506030000020004" pitchFamily="2" charset="0"/>
              </a:rPr>
              <a:t>6 місяців 2022 року</a:t>
            </a:r>
            <a:endParaRPr lang="uk-UA" sz="3600" dirty="0">
              <a:solidFill>
                <a:srgbClr val="182947"/>
              </a:solidFill>
              <a:latin typeface="Proxima Nova Rg" panose="02000506030000020004" pitchFamily="2" charset="0"/>
            </a:endParaRPr>
          </a:p>
          <a:p>
            <a:pPr algn="ctr">
              <a:lnSpc>
                <a:spcPct val="150000"/>
              </a:lnSpc>
            </a:pPr>
            <a:r>
              <a:rPr lang="uk-UA" sz="3600" dirty="0">
                <a:solidFill>
                  <a:srgbClr val="182947"/>
                </a:solidFill>
                <a:latin typeface="Proxima Nova Rg" panose="02000506030000020004" pitchFamily="2" charset="0"/>
              </a:rPr>
              <a:t>поліцейських офіцерів громади</a:t>
            </a:r>
          </a:p>
          <a:p>
            <a:pPr algn="ctr">
              <a:lnSpc>
                <a:spcPct val="150000"/>
              </a:lnSpc>
            </a:pPr>
            <a:r>
              <a:rPr lang="uk-UA" sz="3600" dirty="0" smtClean="0">
                <a:solidFill>
                  <a:srgbClr val="182947"/>
                </a:solidFill>
                <a:latin typeface="Proxima Nova Rg" panose="02000506030000020004" pitchFamily="2" charset="0"/>
              </a:rPr>
              <a:t>Роменської міської </a:t>
            </a:r>
            <a:r>
              <a:rPr lang="uk-UA" sz="3600" dirty="0">
                <a:solidFill>
                  <a:srgbClr val="182947"/>
                </a:solidFill>
                <a:latin typeface="Proxima Nova Rg" panose="02000506030000020004" pitchFamily="2" charset="0"/>
              </a:rPr>
              <a:t>територіальної громади</a:t>
            </a:r>
          </a:p>
        </p:txBody>
      </p:sp>
      <p:cxnSp>
        <p:nvCxnSpPr>
          <p:cNvPr id="6" name="Прямая соединительная линия 5"/>
          <p:cNvCxnSpPr/>
          <p:nvPr/>
        </p:nvCxnSpPr>
        <p:spPr>
          <a:xfrm>
            <a:off x="231354" y="1916935"/>
            <a:ext cx="4583017" cy="11017"/>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7" name="Прямая соединительная линия 6"/>
          <p:cNvCxnSpPr/>
          <p:nvPr/>
        </p:nvCxnSpPr>
        <p:spPr>
          <a:xfrm>
            <a:off x="7346414" y="1927952"/>
            <a:ext cx="4583017" cy="11017"/>
          </a:xfrm>
          <a:prstGeom prst="line">
            <a:avLst/>
          </a:prstGeom>
          <a:ln w="1905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62670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291" y="0"/>
            <a:ext cx="12192000" cy="6857919"/>
          </a:xfrm>
          <a:prstGeom prst="rect">
            <a:avLst/>
          </a:prstGeom>
        </p:spPr>
      </p:pic>
      <p:sp>
        <p:nvSpPr>
          <p:cNvPr id="4" name="TextBox 3"/>
          <p:cNvSpPr txBox="1"/>
          <p:nvPr/>
        </p:nvSpPr>
        <p:spPr>
          <a:xfrm>
            <a:off x="228600" y="581025"/>
            <a:ext cx="8137164" cy="523220"/>
          </a:xfrm>
          <a:prstGeom prst="rect">
            <a:avLst/>
          </a:prstGeom>
          <a:noFill/>
        </p:spPr>
        <p:txBody>
          <a:bodyPr wrap="none" rtlCol="0">
            <a:spAutoFit/>
          </a:bodyPr>
          <a:lstStyle/>
          <a:p>
            <a:r>
              <a:rPr lang="uk-UA" sz="2800" dirty="0">
                <a:solidFill>
                  <a:schemeClr val="bg1"/>
                </a:solidFill>
                <a:latin typeface="Proxima Nova Rg" panose="02000506030000020004" pitchFamily="2" charset="0"/>
              </a:rPr>
              <a:t>РОЗКРИТІ КРИМІНАЛЬНІ ПРАВОПОРУШЕННЯ</a:t>
            </a:r>
          </a:p>
        </p:txBody>
      </p:sp>
      <p:sp>
        <p:nvSpPr>
          <p:cNvPr id="9" name="TextBox 8"/>
          <p:cNvSpPr txBox="1"/>
          <p:nvPr/>
        </p:nvSpPr>
        <p:spPr>
          <a:xfrm>
            <a:off x="824949" y="1822001"/>
            <a:ext cx="3321550" cy="430887"/>
          </a:xfrm>
          <a:prstGeom prst="rect">
            <a:avLst/>
          </a:prstGeom>
          <a:noFill/>
        </p:spPr>
        <p:txBody>
          <a:bodyPr wrap="none" rtlCol="0">
            <a:spAutoFit/>
          </a:bodyPr>
          <a:lstStyle/>
          <a:p>
            <a:r>
              <a:rPr lang="uk-UA" sz="2200" dirty="0">
                <a:solidFill>
                  <a:srgbClr val="182947"/>
                </a:solidFill>
                <a:latin typeface="Proxima Nova Rg" panose="02000506030000020004" pitchFamily="2" charset="0"/>
              </a:rPr>
              <a:t>Легкі тілесні ушкодження</a:t>
            </a:r>
          </a:p>
        </p:txBody>
      </p:sp>
      <p:sp>
        <p:nvSpPr>
          <p:cNvPr id="14" name="Полилиния 13"/>
          <p:cNvSpPr/>
          <p:nvPr/>
        </p:nvSpPr>
        <p:spPr>
          <a:xfrm>
            <a:off x="9296705" y="3228730"/>
            <a:ext cx="801399" cy="1628647"/>
          </a:xfrm>
          <a:custGeom>
            <a:avLst/>
            <a:gdLst>
              <a:gd name="connsiteX0" fmla="*/ 118014 w 727833"/>
              <a:gd name="connsiteY0" fmla="*/ 575483 h 1464327"/>
              <a:gd name="connsiteX1" fmla="*/ 118014 w 727833"/>
              <a:gd name="connsiteY1" fmla="*/ 741655 h 1464327"/>
              <a:gd name="connsiteX2" fmla="*/ 130377 w 727833"/>
              <a:gd name="connsiteY2" fmla="*/ 738514 h 1464327"/>
              <a:gd name="connsiteX3" fmla="*/ 135000 w 727833"/>
              <a:gd name="connsiteY3" fmla="*/ 739689 h 1464327"/>
              <a:gd name="connsiteX4" fmla="*/ 135574 w 727833"/>
              <a:gd name="connsiteY4" fmla="*/ 575483 h 1464327"/>
              <a:gd name="connsiteX5" fmla="*/ 387816 w 727833"/>
              <a:gd name="connsiteY5" fmla="*/ 442310 h 1464327"/>
              <a:gd name="connsiteX6" fmla="*/ 387816 w 727833"/>
              <a:gd name="connsiteY6" fmla="*/ 465088 h 1464327"/>
              <a:gd name="connsiteX7" fmla="*/ 398557 w 727833"/>
              <a:gd name="connsiteY7" fmla="*/ 470784 h 1464327"/>
              <a:gd name="connsiteX8" fmla="*/ 409298 w 727833"/>
              <a:gd name="connsiteY8" fmla="*/ 465089 h 1464327"/>
              <a:gd name="connsiteX9" fmla="*/ 409298 w 727833"/>
              <a:gd name="connsiteY9" fmla="*/ 442310 h 1464327"/>
              <a:gd name="connsiteX10" fmla="*/ 164580 w 727833"/>
              <a:gd name="connsiteY10" fmla="*/ 434821 h 1464327"/>
              <a:gd name="connsiteX11" fmla="*/ 164580 w 727833"/>
              <a:gd name="connsiteY11" fmla="*/ 446632 h 1464327"/>
              <a:gd name="connsiteX12" fmla="*/ 257063 w 727833"/>
              <a:gd name="connsiteY12" fmla="*/ 446632 h 1464327"/>
              <a:gd name="connsiteX13" fmla="*/ 257063 w 727833"/>
              <a:gd name="connsiteY13" fmla="*/ 434821 h 1464327"/>
              <a:gd name="connsiteX14" fmla="*/ 399619 w 727833"/>
              <a:gd name="connsiteY14" fmla="*/ 424031 h 1464327"/>
              <a:gd name="connsiteX15" fmla="*/ 409474 w 727833"/>
              <a:gd name="connsiteY15" fmla="*/ 432471 h 1464327"/>
              <a:gd name="connsiteX16" fmla="*/ 424871 w 727833"/>
              <a:gd name="connsiteY16" fmla="*/ 432471 h 1464327"/>
              <a:gd name="connsiteX17" fmla="*/ 424871 w 727833"/>
              <a:gd name="connsiteY17" fmla="*/ 445658 h 1464327"/>
              <a:gd name="connsiteX18" fmla="*/ 436809 w 727833"/>
              <a:gd name="connsiteY18" fmla="*/ 455881 h 1464327"/>
              <a:gd name="connsiteX19" fmla="*/ 424871 w 727833"/>
              <a:gd name="connsiteY19" fmla="*/ 466104 h 1464327"/>
              <a:gd name="connsiteX20" fmla="*/ 424871 w 727833"/>
              <a:gd name="connsiteY20" fmla="*/ 477513 h 1464327"/>
              <a:gd name="connsiteX21" fmla="*/ 411550 w 727833"/>
              <a:gd name="connsiteY21" fmla="*/ 477513 h 1464327"/>
              <a:gd name="connsiteX22" fmla="*/ 399621 w 727833"/>
              <a:gd name="connsiteY22" fmla="*/ 487730 h 1464327"/>
              <a:gd name="connsiteX23" fmla="*/ 387689 w 727833"/>
              <a:gd name="connsiteY23" fmla="*/ 477513 h 1464327"/>
              <a:gd name="connsiteX24" fmla="*/ 372278 w 727833"/>
              <a:gd name="connsiteY24" fmla="*/ 477513 h 1464327"/>
              <a:gd name="connsiteX25" fmla="*/ 372278 w 727833"/>
              <a:gd name="connsiteY25" fmla="*/ 464314 h 1464327"/>
              <a:gd name="connsiteX26" fmla="*/ 362431 w 727833"/>
              <a:gd name="connsiteY26" fmla="*/ 455880 h 1464327"/>
              <a:gd name="connsiteX27" fmla="*/ 372278 w 727833"/>
              <a:gd name="connsiteY27" fmla="*/ 447447 h 1464327"/>
              <a:gd name="connsiteX28" fmla="*/ 372278 w 727833"/>
              <a:gd name="connsiteY28" fmla="*/ 432471 h 1464327"/>
              <a:gd name="connsiteX29" fmla="*/ 389766 w 727833"/>
              <a:gd name="connsiteY29" fmla="*/ 432471 h 1464327"/>
              <a:gd name="connsiteX30" fmla="*/ 399676 w 727833"/>
              <a:gd name="connsiteY30" fmla="*/ 408434 h 1464327"/>
              <a:gd name="connsiteX31" fmla="*/ 356096 w 727833"/>
              <a:gd name="connsiteY31" fmla="*/ 455870 h 1464327"/>
              <a:gd name="connsiteX32" fmla="*/ 399676 w 727833"/>
              <a:gd name="connsiteY32" fmla="*/ 503305 h 1464327"/>
              <a:gd name="connsiteX33" fmla="*/ 443258 w 727833"/>
              <a:gd name="connsiteY33" fmla="*/ 455870 h 1464327"/>
              <a:gd name="connsiteX34" fmla="*/ 399676 w 727833"/>
              <a:gd name="connsiteY34" fmla="*/ 408434 h 1464327"/>
              <a:gd name="connsiteX35" fmla="*/ 495842 w 727833"/>
              <a:gd name="connsiteY35" fmla="*/ 337647 h 1464327"/>
              <a:gd name="connsiteX36" fmla="*/ 556394 w 727833"/>
              <a:gd name="connsiteY36" fmla="*/ 376120 h 1464327"/>
              <a:gd name="connsiteX37" fmla="*/ 598674 w 727833"/>
              <a:gd name="connsiteY37" fmla="*/ 449097 h 1464327"/>
              <a:gd name="connsiteX38" fmla="*/ 722728 w 727833"/>
              <a:gd name="connsiteY38" fmla="*/ 663221 h 1464327"/>
              <a:gd name="connsiteX39" fmla="*/ 695652 w 727833"/>
              <a:gd name="connsiteY39" fmla="*/ 732372 h 1464327"/>
              <a:gd name="connsiteX40" fmla="*/ 622192 w 727833"/>
              <a:gd name="connsiteY40" fmla="*/ 721467 h 1464327"/>
              <a:gd name="connsiteX41" fmla="*/ 513783 w 727833"/>
              <a:gd name="connsiteY41" fmla="*/ 534349 h 1464327"/>
              <a:gd name="connsiteX42" fmla="*/ 513282 w 727833"/>
              <a:gd name="connsiteY42" fmla="*/ 534640 h 1464327"/>
              <a:gd name="connsiteX43" fmla="*/ 473784 w 727833"/>
              <a:gd name="connsiteY43" fmla="*/ 466465 h 1464327"/>
              <a:gd name="connsiteX44" fmla="*/ 473784 w 727833"/>
              <a:gd name="connsiteY44" fmla="*/ 758328 h 1464327"/>
              <a:gd name="connsiteX45" fmla="*/ 350533 w 727833"/>
              <a:gd name="connsiteY45" fmla="*/ 778394 h 1464327"/>
              <a:gd name="connsiteX46" fmla="*/ 344198 w 727833"/>
              <a:gd name="connsiteY46" fmla="*/ 767544 h 1464327"/>
              <a:gd name="connsiteX47" fmla="*/ 265541 w 727833"/>
              <a:gd name="connsiteY47" fmla="*/ 767544 h 1464327"/>
              <a:gd name="connsiteX48" fmla="*/ 258748 w 727833"/>
              <a:gd name="connsiteY48" fmla="*/ 779179 h 1464327"/>
              <a:gd name="connsiteX49" fmla="*/ 175345 w 727833"/>
              <a:gd name="connsiteY49" fmla="*/ 765600 h 1464327"/>
              <a:gd name="connsiteX50" fmla="*/ 185447 w 727833"/>
              <a:gd name="connsiteY50" fmla="*/ 784462 h 1464327"/>
              <a:gd name="connsiteX51" fmla="*/ 186146 w 727833"/>
              <a:gd name="connsiteY51" fmla="*/ 788814 h 1464327"/>
              <a:gd name="connsiteX52" fmla="*/ 257021 w 727833"/>
              <a:gd name="connsiteY52" fmla="*/ 800353 h 1464327"/>
              <a:gd name="connsiteX53" fmla="*/ 257768 w 727833"/>
              <a:gd name="connsiteY53" fmla="*/ 796988 h 1464327"/>
              <a:gd name="connsiteX54" fmla="*/ 265541 w 727833"/>
              <a:gd name="connsiteY54" fmla="*/ 810301 h 1464327"/>
              <a:gd name="connsiteX55" fmla="*/ 344198 w 727833"/>
              <a:gd name="connsiteY55" fmla="*/ 810301 h 1464327"/>
              <a:gd name="connsiteX56" fmla="*/ 352250 w 727833"/>
              <a:gd name="connsiteY56" fmla="*/ 796510 h 1464327"/>
              <a:gd name="connsiteX57" fmla="*/ 352906 w 727833"/>
              <a:gd name="connsiteY57" fmla="*/ 799464 h 1464327"/>
              <a:gd name="connsiteX58" fmla="*/ 473784 w 727833"/>
              <a:gd name="connsiteY58" fmla="*/ 779784 h 1464327"/>
              <a:gd name="connsiteX59" fmla="*/ 473784 w 727833"/>
              <a:gd name="connsiteY59" fmla="*/ 873858 h 1464327"/>
              <a:gd name="connsiteX60" fmla="*/ 471944 w 727833"/>
              <a:gd name="connsiteY60" fmla="*/ 1401165 h 1464327"/>
              <a:gd name="connsiteX61" fmla="*/ 398193 w 727833"/>
              <a:gd name="connsiteY61" fmla="*/ 1464327 h 1464327"/>
              <a:gd name="connsiteX62" fmla="*/ 324443 w 727833"/>
              <a:gd name="connsiteY62" fmla="*/ 1401165 h 1464327"/>
              <a:gd name="connsiteX63" fmla="*/ 324443 w 727833"/>
              <a:gd name="connsiteY63" fmla="*/ 896349 h 1464327"/>
              <a:gd name="connsiteX64" fmla="*/ 280192 w 727833"/>
              <a:gd name="connsiteY64" fmla="*/ 896349 h 1464327"/>
              <a:gd name="connsiteX65" fmla="*/ 280192 w 727833"/>
              <a:gd name="connsiteY65" fmla="*/ 1401164 h 1464327"/>
              <a:gd name="connsiteX66" fmla="*/ 206442 w 727833"/>
              <a:gd name="connsiteY66" fmla="*/ 1464327 h 1464327"/>
              <a:gd name="connsiteX67" fmla="*/ 132691 w 727833"/>
              <a:gd name="connsiteY67" fmla="*/ 1401164 h 1464327"/>
              <a:gd name="connsiteX68" fmla="*/ 134483 w 727833"/>
              <a:gd name="connsiteY68" fmla="*/ 887935 h 1464327"/>
              <a:gd name="connsiteX69" fmla="*/ 130377 w 727833"/>
              <a:gd name="connsiteY69" fmla="*/ 888978 h 1464327"/>
              <a:gd name="connsiteX70" fmla="*/ 88116 w 727833"/>
              <a:gd name="connsiteY70" fmla="*/ 866943 h 1464327"/>
              <a:gd name="connsiteX71" fmla="*/ 83123 w 727833"/>
              <a:gd name="connsiteY71" fmla="*/ 857621 h 1464327"/>
              <a:gd name="connsiteX72" fmla="*/ 81976 w 727833"/>
              <a:gd name="connsiteY72" fmla="*/ 858284 h 1464327"/>
              <a:gd name="connsiteX73" fmla="*/ 59008 w 727833"/>
              <a:gd name="connsiteY73" fmla="*/ 862255 h 1464327"/>
              <a:gd name="connsiteX74" fmla="*/ 0 w 727833"/>
              <a:gd name="connsiteY74" fmla="*/ 811719 h 1464327"/>
              <a:gd name="connsiteX75" fmla="*/ 0 w 727833"/>
              <a:gd name="connsiteY75" fmla="*/ 575483 h 1464327"/>
              <a:gd name="connsiteX76" fmla="*/ 0 w 727833"/>
              <a:gd name="connsiteY76" fmla="*/ 449256 h 1464327"/>
              <a:gd name="connsiteX77" fmla="*/ 114807 w 727833"/>
              <a:gd name="connsiteY77" fmla="*/ 350932 h 1464327"/>
              <a:gd name="connsiteX78" fmla="*/ 423840 w 727833"/>
              <a:gd name="connsiteY78" fmla="*/ 350932 h 1464327"/>
              <a:gd name="connsiteX79" fmla="*/ 455085 w 727833"/>
              <a:gd name="connsiteY79" fmla="*/ 338968 h 1464327"/>
              <a:gd name="connsiteX80" fmla="*/ 495842 w 727833"/>
              <a:gd name="connsiteY80" fmla="*/ 337647 h 1464327"/>
              <a:gd name="connsiteX81" fmla="*/ 421943 w 727833"/>
              <a:gd name="connsiteY81" fmla="*/ 146317 h 1464327"/>
              <a:gd name="connsiteX82" fmla="*/ 432544 w 727833"/>
              <a:gd name="connsiteY82" fmla="*/ 159781 h 1464327"/>
              <a:gd name="connsiteX83" fmla="*/ 443404 w 727833"/>
              <a:gd name="connsiteY83" fmla="*/ 205854 h 1464327"/>
              <a:gd name="connsiteX84" fmla="*/ 305199 w 727833"/>
              <a:gd name="connsiteY84" fmla="*/ 324216 h 1464327"/>
              <a:gd name="connsiteX85" fmla="*/ 166995 w 727833"/>
              <a:gd name="connsiteY85" fmla="*/ 205854 h 1464327"/>
              <a:gd name="connsiteX86" fmla="*/ 177856 w 727833"/>
              <a:gd name="connsiteY86" fmla="*/ 159781 h 1464327"/>
              <a:gd name="connsiteX87" fmla="*/ 188023 w 727833"/>
              <a:gd name="connsiteY87" fmla="*/ 146866 h 1464327"/>
              <a:gd name="connsiteX88" fmla="*/ 196467 w 727833"/>
              <a:gd name="connsiteY88" fmla="*/ 156415 h 1464327"/>
              <a:gd name="connsiteX89" fmla="*/ 304740 w 727833"/>
              <a:gd name="connsiteY89" fmla="*/ 191446 h 1464327"/>
              <a:gd name="connsiteX90" fmla="*/ 413013 w 727833"/>
              <a:gd name="connsiteY90" fmla="*/ 156415 h 1464327"/>
              <a:gd name="connsiteX91" fmla="*/ 292743 w 727833"/>
              <a:gd name="connsiteY91" fmla="*/ 44660 h 1464327"/>
              <a:gd name="connsiteX92" fmla="*/ 317616 w 727833"/>
              <a:gd name="connsiteY92" fmla="*/ 44660 h 1464327"/>
              <a:gd name="connsiteX93" fmla="*/ 317617 w 727833"/>
              <a:gd name="connsiteY93" fmla="*/ 71034 h 1464327"/>
              <a:gd name="connsiteX94" fmla="*/ 305179 w 727833"/>
              <a:gd name="connsiteY94" fmla="*/ 77627 h 1464327"/>
              <a:gd name="connsiteX95" fmla="*/ 292743 w 727833"/>
              <a:gd name="connsiteY95" fmla="*/ 71034 h 1464327"/>
              <a:gd name="connsiteX96" fmla="*/ 306410 w 727833"/>
              <a:gd name="connsiteY96" fmla="*/ 23496 h 1464327"/>
              <a:gd name="connsiteX97" fmla="*/ 295000 w 727833"/>
              <a:gd name="connsiteY97" fmla="*/ 33267 h 1464327"/>
              <a:gd name="connsiteX98" fmla="*/ 274752 w 727833"/>
              <a:gd name="connsiteY98" fmla="*/ 33267 h 1464327"/>
              <a:gd name="connsiteX99" fmla="*/ 274752 w 727833"/>
              <a:gd name="connsiteY99" fmla="*/ 50608 h 1464327"/>
              <a:gd name="connsiteX100" fmla="*/ 263351 w 727833"/>
              <a:gd name="connsiteY100" fmla="*/ 60372 h 1464327"/>
              <a:gd name="connsiteX101" fmla="*/ 274752 w 727833"/>
              <a:gd name="connsiteY101" fmla="*/ 70137 h 1464327"/>
              <a:gd name="connsiteX102" fmla="*/ 274752 w 727833"/>
              <a:gd name="connsiteY102" fmla="*/ 85419 h 1464327"/>
              <a:gd name="connsiteX103" fmla="*/ 292596 w 727833"/>
              <a:gd name="connsiteY103" fmla="*/ 85419 h 1464327"/>
              <a:gd name="connsiteX104" fmla="*/ 296726 w 727833"/>
              <a:gd name="connsiteY104" fmla="*/ 88955 h 1464327"/>
              <a:gd name="connsiteX105" fmla="*/ 305020 w 727833"/>
              <a:gd name="connsiteY105" fmla="*/ 87521 h 1464327"/>
              <a:gd name="connsiteX106" fmla="*/ 305179 w 727833"/>
              <a:gd name="connsiteY106" fmla="*/ 87605 h 1464327"/>
              <a:gd name="connsiteX107" fmla="*/ 305347 w 727833"/>
              <a:gd name="connsiteY107" fmla="*/ 87515 h 1464327"/>
              <a:gd name="connsiteX108" fmla="*/ 315688 w 727833"/>
              <a:gd name="connsiteY108" fmla="*/ 89303 h 1464327"/>
              <a:gd name="connsiteX109" fmla="*/ 320223 w 727833"/>
              <a:gd name="connsiteY109" fmla="*/ 85419 h 1464327"/>
              <a:gd name="connsiteX110" fmla="*/ 335647 w 727833"/>
              <a:gd name="connsiteY110" fmla="*/ 85419 h 1464327"/>
              <a:gd name="connsiteX111" fmla="*/ 335647 w 727833"/>
              <a:gd name="connsiteY111" fmla="*/ 72210 h 1464327"/>
              <a:gd name="connsiteX112" fmla="*/ 349468 w 727833"/>
              <a:gd name="connsiteY112" fmla="*/ 60372 h 1464327"/>
              <a:gd name="connsiteX113" fmla="*/ 335647 w 727833"/>
              <a:gd name="connsiteY113" fmla="*/ 48535 h 1464327"/>
              <a:gd name="connsiteX114" fmla="*/ 335646 w 727833"/>
              <a:gd name="connsiteY114" fmla="*/ 33267 h 1464327"/>
              <a:gd name="connsiteX115" fmla="*/ 317819 w 727833"/>
              <a:gd name="connsiteY115" fmla="*/ 33267 h 1464327"/>
              <a:gd name="connsiteX116" fmla="*/ 305201 w 727833"/>
              <a:gd name="connsiteY116" fmla="*/ 0 h 1464327"/>
              <a:gd name="connsiteX117" fmla="*/ 415143 w 727833"/>
              <a:gd name="connsiteY117" fmla="*/ 34730 h 1464327"/>
              <a:gd name="connsiteX118" fmla="*/ 432968 w 727833"/>
              <a:gd name="connsiteY118" fmla="*/ 39408 h 1464327"/>
              <a:gd name="connsiteX119" fmla="*/ 443704 w 727833"/>
              <a:gd name="connsiteY119" fmla="*/ 41263 h 1464327"/>
              <a:gd name="connsiteX120" fmla="*/ 467133 w 727833"/>
              <a:gd name="connsiteY120" fmla="*/ 71535 h 1464327"/>
              <a:gd name="connsiteX121" fmla="*/ 443704 w 727833"/>
              <a:gd name="connsiteY121" fmla="*/ 101807 h 1464327"/>
              <a:gd name="connsiteX122" fmla="*/ 435990 w 727833"/>
              <a:gd name="connsiteY122" fmla="*/ 103140 h 1464327"/>
              <a:gd name="connsiteX123" fmla="*/ 425056 w 727833"/>
              <a:gd name="connsiteY123" fmla="*/ 114552 h 1464327"/>
              <a:gd name="connsiteX124" fmla="*/ 427607 w 727833"/>
              <a:gd name="connsiteY124" fmla="*/ 114552 h 1464327"/>
              <a:gd name="connsiteX125" fmla="*/ 426039 w 727833"/>
              <a:gd name="connsiteY125" fmla="*/ 119882 h 1464327"/>
              <a:gd name="connsiteX126" fmla="*/ 304768 w 727833"/>
              <a:gd name="connsiteY126" fmla="*/ 175030 h 1464327"/>
              <a:gd name="connsiteX127" fmla="*/ 183499 w 727833"/>
              <a:gd name="connsiteY127" fmla="*/ 119882 h 1464327"/>
              <a:gd name="connsiteX128" fmla="*/ 181930 w 727833"/>
              <a:gd name="connsiteY128" fmla="*/ 114552 h 1464327"/>
              <a:gd name="connsiteX129" fmla="*/ 184482 w 727833"/>
              <a:gd name="connsiteY129" fmla="*/ 114552 h 1464327"/>
              <a:gd name="connsiteX130" fmla="*/ 173377 w 727833"/>
              <a:gd name="connsiteY130" fmla="*/ 102961 h 1464327"/>
              <a:gd name="connsiteX131" fmla="*/ 166696 w 727833"/>
              <a:gd name="connsiteY131" fmla="*/ 101807 h 1464327"/>
              <a:gd name="connsiteX132" fmla="*/ 146281 w 727833"/>
              <a:gd name="connsiteY132" fmla="*/ 84323 h 1464327"/>
              <a:gd name="connsiteX133" fmla="*/ 143267 w 727833"/>
              <a:gd name="connsiteY133" fmla="*/ 71535 h 1464327"/>
              <a:gd name="connsiteX134" fmla="*/ 166696 w 727833"/>
              <a:gd name="connsiteY134" fmla="*/ 41263 h 1464327"/>
              <a:gd name="connsiteX135" fmla="*/ 177436 w 727833"/>
              <a:gd name="connsiteY135" fmla="*/ 39407 h 1464327"/>
              <a:gd name="connsiteX136" fmla="*/ 195264 w 727833"/>
              <a:gd name="connsiteY136" fmla="*/ 34729 h 1464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727833" h="1464327">
                <a:moveTo>
                  <a:pt x="118014" y="575483"/>
                </a:moveTo>
                <a:lnTo>
                  <a:pt x="118014" y="741655"/>
                </a:lnTo>
                <a:lnTo>
                  <a:pt x="130377" y="738514"/>
                </a:lnTo>
                <a:lnTo>
                  <a:pt x="135000" y="739689"/>
                </a:lnTo>
                <a:lnTo>
                  <a:pt x="135574" y="575483"/>
                </a:lnTo>
                <a:close/>
                <a:moveTo>
                  <a:pt x="387816" y="442310"/>
                </a:moveTo>
                <a:lnTo>
                  <a:pt x="387816" y="465088"/>
                </a:lnTo>
                <a:lnTo>
                  <a:pt x="398557" y="470784"/>
                </a:lnTo>
                <a:lnTo>
                  <a:pt x="409298" y="465089"/>
                </a:lnTo>
                <a:lnTo>
                  <a:pt x="409298" y="442310"/>
                </a:lnTo>
                <a:close/>
                <a:moveTo>
                  <a:pt x="164580" y="434821"/>
                </a:moveTo>
                <a:lnTo>
                  <a:pt x="164580" y="446632"/>
                </a:lnTo>
                <a:lnTo>
                  <a:pt x="257063" y="446632"/>
                </a:lnTo>
                <a:lnTo>
                  <a:pt x="257063" y="434821"/>
                </a:lnTo>
                <a:close/>
                <a:moveTo>
                  <a:pt x="399619" y="424031"/>
                </a:moveTo>
                <a:lnTo>
                  <a:pt x="409474" y="432471"/>
                </a:lnTo>
                <a:lnTo>
                  <a:pt x="424871" y="432471"/>
                </a:lnTo>
                <a:lnTo>
                  <a:pt x="424871" y="445658"/>
                </a:lnTo>
                <a:lnTo>
                  <a:pt x="436809" y="455881"/>
                </a:lnTo>
                <a:lnTo>
                  <a:pt x="424871" y="466104"/>
                </a:lnTo>
                <a:lnTo>
                  <a:pt x="424871" y="477513"/>
                </a:lnTo>
                <a:lnTo>
                  <a:pt x="411550" y="477513"/>
                </a:lnTo>
                <a:lnTo>
                  <a:pt x="399621" y="487730"/>
                </a:lnTo>
                <a:lnTo>
                  <a:pt x="387689" y="477513"/>
                </a:lnTo>
                <a:lnTo>
                  <a:pt x="372278" y="477513"/>
                </a:lnTo>
                <a:lnTo>
                  <a:pt x="372278" y="464314"/>
                </a:lnTo>
                <a:lnTo>
                  <a:pt x="362431" y="455880"/>
                </a:lnTo>
                <a:lnTo>
                  <a:pt x="372278" y="447447"/>
                </a:lnTo>
                <a:lnTo>
                  <a:pt x="372278" y="432471"/>
                </a:lnTo>
                <a:lnTo>
                  <a:pt x="389766" y="432471"/>
                </a:lnTo>
                <a:close/>
                <a:moveTo>
                  <a:pt x="399676" y="408434"/>
                </a:moveTo>
                <a:cubicBezTo>
                  <a:pt x="375607" y="408434"/>
                  <a:pt x="356096" y="429672"/>
                  <a:pt x="356096" y="455870"/>
                </a:cubicBezTo>
                <a:cubicBezTo>
                  <a:pt x="356096" y="482068"/>
                  <a:pt x="375607" y="503305"/>
                  <a:pt x="399676" y="503305"/>
                </a:cubicBezTo>
                <a:cubicBezTo>
                  <a:pt x="423746" y="503305"/>
                  <a:pt x="443258" y="482068"/>
                  <a:pt x="443258" y="455870"/>
                </a:cubicBezTo>
                <a:cubicBezTo>
                  <a:pt x="443258" y="429672"/>
                  <a:pt x="423746" y="408434"/>
                  <a:pt x="399676" y="408434"/>
                </a:cubicBezTo>
                <a:close/>
                <a:moveTo>
                  <a:pt x="495842" y="337647"/>
                </a:moveTo>
                <a:cubicBezTo>
                  <a:pt x="521707" y="341486"/>
                  <a:pt x="543934" y="354614"/>
                  <a:pt x="556394" y="376120"/>
                </a:cubicBezTo>
                <a:lnTo>
                  <a:pt x="598674" y="449097"/>
                </a:lnTo>
                <a:lnTo>
                  <a:pt x="722728" y="663221"/>
                </a:lnTo>
                <a:cubicBezTo>
                  <a:pt x="735536" y="685327"/>
                  <a:pt x="723414" y="716288"/>
                  <a:pt x="695652" y="732372"/>
                </a:cubicBezTo>
                <a:cubicBezTo>
                  <a:pt x="667888" y="748457"/>
                  <a:pt x="635000" y="743574"/>
                  <a:pt x="622192" y="721467"/>
                </a:cubicBezTo>
                <a:lnTo>
                  <a:pt x="513783" y="534349"/>
                </a:lnTo>
                <a:lnTo>
                  <a:pt x="513282" y="534640"/>
                </a:lnTo>
                <a:lnTo>
                  <a:pt x="473784" y="466465"/>
                </a:lnTo>
                <a:lnTo>
                  <a:pt x="473784" y="758328"/>
                </a:lnTo>
                <a:lnTo>
                  <a:pt x="350533" y="778394"/>
                </a:lnTo>
                <a:lnTo>
                  <a:pt x="344198" y="767544"/>
                </a:lnTo>
                <a:lnTo>
                  <a:pt x="265541" y="767544"/>
                </a:lnTo>
                <a:lnTo>
                  <a:pt x="258748" y="779179"/>
                </a:lnTo>
                <a:lnTo>
                  <a:pt x="175345" y="765600"/>
                </a:lnTo>
                <a:lnTo>
                  <a:pt x="185447" y="784462"/>
                </a:lnTo>
                <a:lnTo>
                  <a:pt x="186146" y="788814"/>
                </a:lnTo>
                <a:lnTo>
                  <a:pt x="257021" y="800353"/>
                </a:lnTo>
                <a:lnTo>
                  <a:pt x="257768" y="796988"/>
                </a:lnTo>
                <a:lnTo>
                  <a:pt x="265541" y="810301"/>
                </a:lnTo>
                <a:lnTo>
                  <a:pt x="344198" y="810301"/>
                </a:lnTo>
                <a:lnTo>
                  <a:pt x="352250" y="796510"/>
                </a:lnTo>
                <a:lnTo>
                  <a:pt x="352906" y="799464"/>
                </a:lnTo>
                <a:lnTo>
                  <a:pt x="473784" y="779784"/>
                </a:lnTo>
                <a:lnTo>
                  <a:pt x="473784" y="873858"/>
                </a:lnTo>
                <a:lnTo>
                  <a:pt x="471944" y="1401165"/>
                </a:lnTo>
                <a:cubicBezTo>
                  <a:pt x="471944" y="1436048"/>
                  <a:pt x="438924" y="1464327"/>
                  <a:pt x="398193" y="1464327"/>
                </a:cubicBezTo>
                <a:cubicBezTo>
                  <a:pt x="357462" y="1464327"/>
                  <a:pt x="324443" y="1436048"/>
                  <a:pt x="324443" y="1401165"/>
                </a:cubicBezTo>
                <a:lnTo>
                  <a:pt x="324443" y="896349"/>
                </a:lnTo>
                <a:lnTo>
                  <a:pt x="280192" y="896349"/>
                </a:lnTo>
                <a:lnTo>
                  <a:pt x="280192" y="1401164"/>
                </a:lnTo>
                <a:cubicBezTo>
                  <a:pt x="280192" y="1436048"/>
                  <a:pt x="247173" y="1464327"/>
                  <a:pt x="206442" y="1464327"/>
                </a:cubicBezTo>
                <a:cubicBezTo>
                  <a:pt x="165711" y="1464327"/>
                  <a:pt x="132691" y="1436048"/>
                  <a:pt x="132691" y="1401164"/>
                </a:cubicBezTo>
                <a:lnTo>
                  <a:pt x="134483" y="887935"/>
                </a:lnTo>
                <a:lnTo>
                  <a:pt x="130377" y="888978"/>
                </a:lnTo>
                <a:cubicBezTo>
                  <a:pt x="113873" y="888978"/>
                  <a:pt x="98932" y="880557"/>
                  <a:pt x="88116" y="866943"/>
                </a:cubicBezTo>
                <a:lnTo>
                  <a:pt x="83123" y="857621"/>
                </a:lnTo>
                <a:lnTo>
                  <a:pt x="81976" y="858284"/>
                </a:lnTo>
                <a:cubicBezTo>
                  <a:pt x="74916" y="860841"/>
                  <a:pt x="67155" y="862255"/>
                  <a:pt x="59008" y="862255"/>
                </a:cubicBezTo>
                <a:cubicBezTo>
                  <a:pt x="26419" y="862255"/>
                  <a:pt x="0" y="839629"/>
                  <a:pt x="0" y="811719"/>
                </a:cubicBezTo>
                <a:lnTo>
                  <a:pt x="0" y="575483"/>
                </a:lnTo>
                <a:lnTo>
                  <a:pt x="0" y="449256"/>
                </a:lnTo>
                <a:cubicBezTo>
                  <a:pt x="0" y="394953"/>
                  <a:pt x="51402" y="350932"/>
                  <a:pt x="114807" y="350932"/>
                </a:cubicBezTo>
                <a:lnTo>
                  <a:pt x="423840" y="350932"/>
                </a:lnTo>
                <a:lnTo>
                  <a:pt x="455085" y="338968"/>
                </a:lnTo>
                <a:cubicBezTo>
                  <a:pt x="469069" y="336129"/>
                  <a:pt x="482910" y="335727"/>
                  <a:pt x="495842" y="337647"/>
                </a:cubicBezTo>
                <a:close/>
                <a:moveTo>
                  <a:pt x="421943" y="146317"/>
                </a:moveTo>
                <a:lnTo>
                  <a:pt x="432544" y="159781"/>
                </a:lnTo>
                <a:cubicBezTo>
                  <a:pt x="439537" y="173942"/>
                  <a:pt x="443404" y="189511"/>
                  <a:pt x="443404" y="205854"/>
                </a:cubicBezTo>
                <a:cubicBezTo>
                  <a:pt x="443404" y="271224"/>
                  <a:pt x="381528" y="324216"/>
                  <a:pt x="305199" y="324216"/>
                </a:cubicBezTo>
                <a:cubicBezTo>
                  <a:pt x="228871" y="324216"/>
                  <a:pt x="166995" y="271224"/>
                  <a:pt x="166995" y="205854"/>
                </a:cubicBezTo>
                <a:cubicBezTo>
                  <a:pt x="166995" y="189511"/>
                  <a:pt x="170862" y="173942"/>
                  <a:pt x="177856" y="159781"/>
                </a:cubicBezTo>
                <a:lnTo>
                  <a:pt x="188023" y="146866"/>
                </a:lnTo>
                <a:lnTo>
                  <a:pt x="196467" y="156415"/>
                </a:lnTo>
                <a:cubicBezTo>
                  <a:pt x="222203" y="177810"/>
                  <a:pt x="261151" y="191446"/>
                  <a:pt x="304740" y="191446"/>
                </a:cubicBezTo>
                <a:cubicBezTo>
                  <a:pt x="348330" y="191446"/>
                  <a:pt x="387277" y="177810"/>
                  <a:pt x="413013" y="156415"/>
                </a:cubicBezTo>
                <a:close/>
                <a:moveTo>
                  <a:pt x="292743" y="44660"/>
                </a:moveTo>
                <a:lnTo>
                  <a:pt x="317616" y="44660"/>
                </a:lnTo>
                <a:lnTo>
                  <a:pt x="317617" y="71034"/>
                </a:lnTo>
                <a:lnTo>
                  <a:pt x="305179" y="77627"/>
                </a:lnTo>
                <a:lnTo>
                  <a:pt x="292743" y="71034"/>
                </a:lnTo>
                <a:close/>
                <a:moveTo>
                  <a:pt x="306410" y="23496"/>
                </a:moveTo>
                <a:lnTo>
                  <a:pt x="295000" y="33267"/>
                </a:lnTo>
                <a:lnTo>
                  <a:pt x="274752" y="33267"/>
                </a:lnTo>
                <a:lnTo>
                  <a:pt x="274752" y="50608"/>
                </a:lnTo>
                <a:lnTo>
                  <a:pt x="263351" y="60372"/>
                </a:lnTo>
                <a:lnTo>
                  <a:pt x="274752" y="70137"/>
                </a:lnTo>
                <a:lnTo>
                  <a:pt x="274752" y="85419"/>
                </a:lnTo>
                <a:lnTo>
                  <a:pt x="292596" y="85419"/>
                </a:lnTo>
                <a:lnTo>
                  <a:pt x="296726" y="88955"/>
                </a:lnTo>
                <a:lnTo>
                  <a:pt x="305020" y="87521"/>
                </a:lnTo>
                <a:lnTo>
                  <a:pt x="305179" y="87605"/>
                </a:lnTo>
                <a:lnTo>
                  <a:pt x="305347" y="87515"/>
                </a:lnTo>
                <a:lnTo>
                  <a:pt x="315688" y="89303"/>
                </a:lnTo>
                <a:lnTo>
                  <a:pt x="320223" y="85419"/>
                </a:lnTo>
                <a:lnTo>
                  <a:pt x="335647" y="85419"/>
                </a:lnTo>
                <a:lnTo>
                  <a:pt x="335647" y="72210"/>
                </a:lnTo>
                <a:lnTo>
                  <a:pt x="349468" y="60372"/>
                </a:lnTo>
                <a:lnTo>
                  <a:pt x="335647" y="48535"/>
                </a:lnTo>
                <a:lnTo>
                  <a:pt x="335646" y="33267"/>
                </a:lnTo>
                <a:lnTo>
                  <a:pt x="317819" y="33267"/>
                </a:lnTo>
                <a:close/>
                <a:moveTo>
                  <a:pt x="305201" y="0"/>
                </a:moveTo>
                <a:lnTo>
                  <a:pt x="415143" y="34730"/>
                </a:lnTo>
                <a:lnTo>
                  <a:pt x="432968" y="39408"/>
                </a:lnTo>
                <a:lnTo>
                  <a:pt x="443704" y="41263"/>
                </a:lnTo>
                <a:cubicBezTo>
                  <a:pt x="457472" y="46251"/>
                  <a:pt x="467133" y="57927"/>
                  <a:pt x="467133" y="71535"/>
                </a:cubicBezTo>
                <a:cubicBezTo>
                  <a:pt x="467133" y="85143"/>
                  <a:pt x="457472" y="96819"/>
                  <a:pt x="443704" y="101807"/>
                </a:cubicBezTo>
                <a:lnTo>
                  <a:pt x="435990" y="103140"/>
                </a:lnTo>
                <a:lnTo>
                  <a:pt x="425056" y="114552"/>
                </a:lnTo>
                <a:lnTo>
                  <a:pt x="427607" y="114552"/>
                </a:lnTo>
                <a:lnTo>
                  <a:pt x="426039" y="119882"/>
                </a:lnTo>
                <a:cubicBezTo>
                  <a:pt x="406059" y="152290"/>
                  <a:pt x="359285" y="175030"/>
                  <a:pt x="304768" y="175030"/>
                </a:cubicBezTo>
                <a:cubicBezTo>
                  <a:pt x="250253" y="175030"/>
                  <a:pt x="203478" y="152290"/>
                  <a:pt x="183499" y="119882"/>
                </a:cubicBezTo>
                <a:lnTo>
                  <a:pt x="181930" y="114552"/>
                </a:lnTo>
                <a:lnTo>
                  <a:pt x="184482" y="114552"/>
                </a:lnTo>
                <a:lnTo>
                  <a:pt x="173377" y="102961"/>
                </a:lnTo>
                <a:lnTo>
                  <a:pt x="166696" y="101807"/>
                </a:lnTo>
                <a:cubicBezTo>
                  <a:pt x="157517" y="98482"/>
                  <a:pt x="150164" y="92184"/>
                  <a:pt x="146281" y="84323"/>
                </a:cubicBezTo>
                <a:lnTo>
                  <a:pt x="143267" y="71535"/>
                </a:lnTo>
                <a:cubicBezTo>
                  <a:pt x="143267" y="57927"/>
                  <a:pt x="152928" y="46251"/>
                  <a:pt x="166696" y="41263"/>
                </a:cubicBezTo>
                <a:lnTo>
                  <a:pt x="177436" y="39407"/>
                </a:lnTo>
                <a:lnTo>
                  <a:pt x="195264" y="34729"/>
                </a:lnTo>
                <a:close/>
              </a:path>
            </a:pathLst>
          </a:custGeom>
          <a:solidFill>
            <a:srgbClr val="1829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5" name="Полилиния 14"/>
          <p:cNvSpPr/>
          <p:nvPr/>
        </p:nvSpPr>
        <p:spPr>
          <a:xfrm>
            <a:off x="10115554" y="3521813"/>
            <a:ext cx="936670" cy="1106631"/>
          </a:xfrm>
          <a:custGeom>
            <a:avLst/>
            <a:gdLst/>
            <a:ahLst/>
            <a:cxnLst/>
            <a:rect l="l" t="t" r="r" b="b"/>
            <a:pathLst>
              <a:path w="787542" h="1115390">
                <a:moveTo>
                  <a:pt x="458269" y="689116"/>
                </a:moveTo>
                <a:lnTo>
                  <a:pt x="498899" y="689116"/>
                </a:lnTo>
                <a:lnTo>
                  <a:pt x="498899" y="774841"/>
                </a:lnTo>
                <a:lnTo>
                  <a:pt x="446772" y="774841"/>
                </a:lnTo>
                <a:cubicBezTo>
                  <a:pt x="454437" y="741727"/>
                  <a:pt x="458269" y="713859"/>
                  <a:pt x="458269" y="691237"/>
                </a:cubicBezTo>
                <a:close/>
                <a:moveTo>
                  <a:pt x="636491" y="682196"/>
                </a:moveTo>
                <a:lnTo>
                  <a:pt x="650890" y="682196"/>
                </a:lnTo>
                <a:cubicBezTo>
                  <a:pt x="660340" y="682196"/>
                  <a:pt x="666777" y="683982"/>
                  <a:pt x="670200" y="687554"/>
                </a:cubicBezTo>
                <a:cubicBezTo>
                  <a:pt x="673623" y="691125"/>
                  <a:pt x="675335" y="695479"/>
                  <a:pt x="675335" y="700613"/>
                </a:cubicBezTo>
                <a:cubicBezTo>
                  <a:pt x="675335" y="705897"/>
                  <a:pt x="673363" y="710231"/>
                  <a:pt x="669419" y="713617"/>
                </a:cubicBezTo>
                <a:cubicBezTo>
                  <a:pt x="665475" y="717003"/>
                  <a:pt x="658629" y="718696"/>
                  <a:pt x="648881" y="718696"/>
                </a:cubicBezTo>
                <a:lnTo>
                  <a:pt x="636491" y="718696"/>
                </a:lnTo>
                <a:close/>
                <a:moveTo>
                  <a:pt x="284066" y="682196"/>
                </a:moveTo>
                <a:lnTo>
                  <a:pt x="298465" y="682196"/>
                </a:lnTo>
                <a:cubicBezTo>
                  <a:pt x="307915" y="682196"/>
                  <a:pt x="314352" y="683982"/>
                  <a:pt x="317775" y="687554"/>
                </a:cubicBezTo>
                <a:cubicBezTo>
                  <a:pt x="321198" y="691125"/>
                  <a:pt x="322910" y="695479"/>
                  <a:pt x="322910" y="700613"/>
                </a:cubicBezTo>
                <a:cubicBezTo>
                  <a:pt x="322910" y="705897"/>
                  <a:pt x="320938" y="710231"/>
                  <a:pt x="316994" y="713617"/>
                </a:cubicBezTo>
                <a:cubicBezTo>
                  <a:pt x="313050" y="717003"/>
                  <a:pt x="306204" y="718696"/>
                  <a:pt x="296456" y="718696"/>
                </a:cubicBezTo>
                <a:lnTo>
                  <a:pt x="284066" y="718696"/>
                </a:lnTo>
                <a:close/>
                <a:moveTo>
                  <a:pt x="585703" y="648933"/>
                </a:moveTo>
                <a:lnTo>
                  <a:pt x="585703" y="812569"/>
                </a:lnTo>
                <a:lnTo>
                  <a:pt x="636491" y="812569"/>
                </a:lnTo>
                <a:lnTo>
                  <a:pt x="636491" y="751847"/>
                </a:lnTo>
                <a:lnTo>
                  <a:pt x="664173" y="751847"/>
                </a:lnTo>
                <a:cubicBezTo>
                  <a:pt x="684562" y="751847"/>
                  <a:pt x="699724" y="747196"/>
                  <a:pt x="709658" y="737895"/>
                </a:cubicBezTo>
                <a:cubicBezTo>
                  <a:pt x="719593" y="728593"/>
                  <a:pt x="724560" y="715682"/>
                  <a:pt x="724560" y="699162"/>
                </a:cubicBezTo>
                <a:cubicBezTo>
                  <a:pt x="724560" y="683089"/>
                  <a:pt x="720002" y="670699"/>
                  <a:pt x="710886" y="661992"/>
                </a:cubicBezTo>
                <a:cubicBezTo>
                  <a:pt x="701770" y="653286"/>
                  <a:pt x="688060" y="648933"/>
                  <a:pt x="669754" y="648933"/>
                </a:cubicBezTo>
                <a:close/>
                <a:moveTo>
                  <a:pt x="412281" y="648933"/>
                </a:moveTo>
                <a:lnTo>
                  <a:pt x="412281" y="685433"/>
                </a:lnTo>
                <a:cubicBezTo>
                  <a:pt x="412281" y="718621"/>
                  <a:pt x="407556" y="748424"/>
                  <a:pt x="398105" y="774841"/>
                </a:cubicBezTo>
                <a:lnTo>
                  <a:pt x="381250" y="774841"/>
                </a:lnTo>
                <a:lnTo>
                  <a:pt x="381250" y="848176"/>
                </a:lnTo>
                <a:lnTo>
                  <a:pt x="421880" y="848176"/>
                </a:lnTo>
                <a:lnTo>
                  <a:pt x="421880" y="812569"/>
                </a:lnTo>
                <a:lnTo>
                  <a:pt x="526358" y="812569"/>
                </a:lnTo>
                <a:lnTo>
                  <a:pt x="526358" y="848176"/>
                </a:lnTo>
                <a:lnTo>
                  <a:pt x="567100" y="848176"/>
                </a:lnTo>
                <a:lnTo>
                  <a:pt x="567100" y="774841"/>
                </a:lnTo>
                <a:lnTo>
                  <a:pt x="549463" y="774841"/>
                </a:lnTo>
                <a:lnTo>
                  <a:pt x="549463" y="648933"/>
                </a:lnTo>
                <a:close/>
                <a:moveTo>
                  <a:pt x="233278" y="648933"/>
                </a:moveTo>
                <a:lnTo>
                  <a:pt x="233278" y="812569"/>
                </a:lnTo>
                <a:lnTo>
                  <a:pt x="284066" y="812569"/>
                </a:lnTo>
                <a:lnTo>
                  <a:pt x="284066" y="751847"/>
                </a:lnTo>
                <a:lnTo>
                  <a:pt x="311748" y="751847"/>
                </a:lnTo>
                <a:cubicBezTo>
                  <a:pt x="332137" y="751847"/>
                  <a:pt x="347299" y="747196"/>
                  <a:pt x="357233" y="737895"/>
                </a:cubicBezTo>
                <a:cubicBezTo>
                  <a:pt x="367168" y="728593"/>
                  <a:pt x="372135" y="715682"/>
                  <a:pt x="372135" y="699162"/>
                </a:cubicBezTo>
                <a:cubicBezTo>
                  <a:pt x="372135" y="683089"/>
                  <a:pt x="367577" y="670699"/>
                  <a:pt x="358461" y="661992"/>
                </a:cubicBezTo>
                <a:cubicBezTo>
                  <a:pt x="349345" y="653286"/>
                  <a:pt x="335635" y="648933"/>
                  <a:pt x="317329" y="648933"/>
                </a:cubicBezTo>
                <a:close/>
                <a:moveTo>
                  <a:pt x="131331" y="646142"/>
                </a:moveTo>
                <a:cubicBezTo>
                  <a:pt x="104021" y="646142"/>
                  <a:pt x="83017" y="653435"/>
                  <a:pt x="68321" y="668020"/>
                </a:cubicBezTo>
                <a:cubicBezTo>
                  <a:pt x="53624" y="682605"/>
                  <a:pt x="46275" y="703143"/>
                  <a:pt x="46275" y="729635"/>
                </a:cubicBezTo>
                <a:cubicBezTo>
                  <a:pt x="46275" y="757242"/>
                  <a:pt x="53549" y="778432"/>
                  <a:pt x="68097" y="793203"/>
                </a:cubicBezTo>
                <a:cubicBezTo>
                  <a:pt x="82645" y="807974"/>
                  <a:pt x="103053" y="815360"/>
                  <a:pt x="129322" y="815360"/>
                </a:cubicBezTo>
                <a:cubicBezTo>
                  <a:pt x="152985" y="815360"/>
                  <a:pt x="171161" y="810690"/>
                  <a:pt x="183848" y="801351"/>
                </a:cubicBezTo>
                <a:cubicBezTo>
                  <a:pt x="196536" y="792012"/>
                  <a:pt x="205410" y="779901"/>
                  <a:pt x="210470" y="765019"/>
                </a:cubicBezTo>
                <a:lnTo>
                  <a:pt x="162919" y="752182"/>
                </a:lnTo>
                <a:cubicBezTo>
                  <a:pt x="158306" y="769000"/>
                  <a:pt x="147702" y="777408"/>
                  <a:pt x="131107" y="777408"/>
                </a:cubicBezTo>
                <a:cubicBezTo>
                  <a:pt x="111760" y="777408"/>
                  <a:pt x="100709" y="766953"/>
                  <a:pt x="97956" y="746043"/>
                </a:cubicBezTo>
                <a:lnTo>
                  <a:pt x="147293" y="746043"/>
                </a:lnTo>
                <a:lnTo>
                  <a:pt x="147293" y="715682"/>
                </a:lnTo>
                <a:lnTo>
                  <a:pt x="97733" y="715682"/>
                </a:lnTo>
                <a:cubicBezTo>
                  <a:pt x="100933" y="694623"/>
                  <a:pt x="112132" y="684093"/>
                  <a:pt x="131331" y="684093"/>
                </a:cubicBezTo>
                <a:cubicBezTo>
                  <a:pt x="146288" y="684093"/>
                  <a:pt x="156259" y="690939"/>
                  <a:pt x="161245" y="704632"/>
                </a:cubicBezTo>
                <a:lnTo>
                  <a:pt x="206787" y="687330"/>
                </a:lnTo>
                <a:cubicBezTo>
                  <a:pt x="193243" y="659871"/>
                  <a:pt x="168091" y="646142"/>
                  <a:pt x="131331" y="646142"/>
                </a:cubicBezTo>
                <a:close/>
                <a:moveTo>
                  <a:pt x="182174" y="134714"/>
                </a:moveTo>
                <a:lnTo>
                  <a:pt x="275727" y="134714"/>
                </a:lnTo>
                <a:lnTo>
                  <a:pt x="275727" y="250536"/>
                </a:lnTo>
                <a:lnTo>
                  <a:pt x="228950" y="279492"/>
                </a:lnTo>
                <a:lnTo>
                  <a:pt x="182174" y="250536"/>
                </a:lnTo>
                <a:close/>
                <a:moveTo>
                  <a:pt x="233577" y="41770"/>
                </a:moveTo>
                <a:lnTo>
                  <a:pt x="190664" y="84682"/>
                </a:lnTo>
                <a:lnTo>
                  <a:pt x="114512" y="84682"/>
                </a:lnTo>
                <a:lnTo>
                  <a:pt x="114512" y="160835"/>
                </a:lnTo>
                <a:lnTo>
                  <a:pt x="71629" y="203716"/>
                </a:lnTo>
                <a:lnTo>
                  <a:pt x="114512" y="246598"/>
                </a:lnTo>
                <a:lnTo>
                  <a:pt x="114512" y="313708"/>
                </a:lnTo>
                <a:lnTo>
                  <a:pt x="181624" y="313709"/>
                </a:lnTo>
                <a:lnTo>
                  <a:pt x="233577" y="365663"/>
                </a:lnTo>
                <a:lnTo>
                  <a:pt x="285530" y="313709"/>
                </a:lnTo>
                <a:lnTo>
                  <a:pt x="343540" y="313709"/>
                </a:lnTo>
                <a:lnTo>
                  <a:pt x="343540" y="255700"/>
                </a:lnTo>
                <a:lnTo>
                  <a:pt x="395523" y="203716"/>
                </a:lnTo>
                <a:lnTo>
                  <a:pt x="343540" y="151733"/>
                </a:lnTo>
                <a:lnTo>
                  <a:pt x="343538" y="84682"/>
                </a:lnTo>
                <a:lnTo>
                  <a:pt x="276488" y="84682"/>
                </a:lnTo>
                <a:close/>
                <a:moveTo>
                  <a:pt x="0" y="5863"/>
                </a:moveTo>
                <a:lnTo>
                  <a:pt x="455068" y="5863"/>
                </a:lnTo>
                <a:lnTo>
                  <a:pt x="455068" y="342922"/>
                </a:lnTo>
                <a:lnTo>
                  <a:pt x="783778" y="342922"/>
                </a:lnTo>
                <a:lnTo>
                  <a:pt x="783778" y="1115390"/>
                </a:lnTo>
                <a:lnTo>
                  <a:pt x="0" y="1115390"/>
                </a:lnTo>
                <a:close/>
                <a:moveTo>
                  <a:pt x="494382" y="0"/>
                </a:moveTo>
                <a:lnTo>
                  <a:pt x="787542" y="305978"/>
                </a:lnTo>
                <a:lnTo>
                  <a:pt x="494382" y="305978"/>
                </a:lnTo>
                <a:close/>
              </a:path>
            </a:pathLst>
          </a:custGeom>
          <a:solidFill>
            <a:srgbClr val="1829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6" name="TextBox 15"/>
          <p:cNvSpPr txBox="1"/>
          <p:nvPr/>
        </p:nvSpPr>
        <p:spPr>
          <a:xfrm>
            <a:off x="8002004" y="2288617"/>
            <a:ext cx="4015844" cy="1107996"/>
          </a:xfrm>
          <a:prstGeom prst="rect">
            <a:avLst/>
          </a:prstGeom>
          <a:noFill/>
        </p:spPr>
        <p:txBody>
          <a:bodyPr wrap="none" rtlCol="0">
            <a:spAutoFit/>
          </a:bodyPr>
          <a:lstStyle/>
          <a:p>
            <a:pPr algn="ctr"/>
            <a:r>
              <a:rPr lang="uk-UA" sz="2400" dirty="0">
                <a:solidFill>
                  <a:srgbClr val="182947"/>
                </a:solidFill>
                <a:latin typeface="Proxima Nova Rg" panose="02000506030000020004" pitchFamily="2" charset="0"/>
                <a:cs typeface="Arial" panose="020B0604020202020204" pitchFamily="34" charset="0"/>
              </a:rPr>
              <a:t>внесли відомості до ЄРДР</a:t>
            </a:r>
          </a:p>
          <a:p>
            <a:pPr algn="ctr"/>
            <a:r>
              <a:rPr lang="uk-UA" sz="2400" dirty="0">
                <a:solidFill>
                  <a:srgbClr val="182947"/>
                </a:solidFill>
                <a:latin typeface="Proxima Nova Rg" panose="02000506030000020004" pitchFamily="2" charset="0"/>
                <a:cs typeface="Arial" panose="020B0604020202020204" pitchFamily="34" charset="0"/>
              </a:rPr>
              <a:t>за матеріалами ПОГ</a:t>
            </a:r>
          </a:p>
          <a:p>
            <a:endParaRPr lang="uk-UA" dirty="0"/>
          </a:p>
        </p:txBody>
      </p:sp>
      <p:cxnSp>
        <p:nvCxnSpPr>
          <p:cNvPr id="22" name="Прямая соединительная линия 21"/>
          <p:cNvCxnSpPr/>
          <p:nvPr/>
        </p:nvCxnSpPr>
        <p:spPr>
          <a:xfrm flipH="1">
            <a:off x="7742916" y="2096688"/>
            <a:ext cx="16332" cy="4286835"/>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10" name="TextBox 9"/>
          <p:cNvSpPr txBox="1"/>
          <p:nvPr/>
        </p:nvSpPr>
        <p:spPr>
          <a:xfrm>
            <a:off x="5010033" y="1843326"/>
            <a:ext cx="287258" cy="461665"/>
          </a:xfrm>
          <a:prstGeom prst="rect">
            <a:avLst/>
          </a:prstGeom>
          <a:noFill/>
        </p:spPr>
        <p:txBody>
          <a:bodyPr wrap="none" rtlCol="0">
            <a:spAutoFit/>
          </a:bodyPr>
          <a:lstStyle/>
          <a:p>
            <a:r>
              <a:rPr lang="uk-UA" sz="2400" b="1" dirty="0" smtClean="0">
                <a:solidFill>
                  <a:srgbClr val="182947"/>
                </a:solidFill>
                <a:latin typeface="Proxima Nova Rg" panose="02000506030000020004" pitchFamily="2" charset="0"/>
              </a:rPr>
              <a:t>2</a:t>
            </a:r>
            <a:endParaRPr lang="uk-UA" sz="2400" b="1" dirty="0">
              <a:solidFill>
                <a:srgbClr val="182947"/>
              </a:solidFill>
              <a:latin typeface="Proxima Nova Rg" panose="02000506030000020004" pitchFamily="2" charset="0"/>
            </a:endParaRPr>
          </a:p>
        </p:txBody>
      </p:sp>
      <p:sp>
        <p:nvSpPr>
          <p:cNvPr id="25" name="TextBox 24"/>
          <p:cNvSpPr txBox="1"/>
          <p:nvPr/>
        </p:nvSpPr>
        <p:spPr>
          <a:xfrm>
            <a:off x="4975991" y="3579896"/>
            <a:ext cx="287258" cy="461665"/>
          </a:xfrm>
          <a:prstGeom prst="rect">
            <a:avLst/>
          </a:prstGeom>
          <a:noFill/>
        </p:spPr>
        <p:txBody>
          <a:bodyPr wrap="none" rtlCol="0">
            <a:spAutoFit/>
          </a:bodyPr>
          <a:lstStyle/>
          <a:p>
            <a:r>
              <a:rPr lang="uk-UA" sz="2400" b="1" dirty="0">
                <a:solidFill>
                  <a:srgbClr val="182947"/>
                </a:solidFill>
                <a:latin typeface="Proxima Nova Rg" panose="02000506030000020004" pitchFamily="2" charset="0"/>
              </a:rPr>
              <a:t>3</a:t>
            </a:r>
          </a:p>
        </p:txBody>
      </p:sp>
      <p:sp>
        <p:nvSpPr>
          <p:cNvPr id="37" name="TextBox 36"/>
          <p:cNvSpPr txBox="1"/>
          <p:nvPr/>
        </p:nvSpPr>
        <p:spPr>
          <a:xfrm>
            <a:off x="9502415" y="5275031"/>
            <a:ext cx="694421"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12</a:t>
            </a:r>
            <a:endParaRPr lang="uk-UA" sz="6000" dirty="0">
              <a:solidFill>
                <a:srgbClr val="FFC000"/>
              </a:solidFill>
              <a:latin typeface="Proxima Nova Rg" panose="02000506030000020004" pitchFamily="2" charset="0"/>
            </a:endParaRPr>
          </a:p>
        </p:txBody>
      </p:sp>
      <p:sp>
        <p:nvSpPr>
          <p:cNvPr id="30" name="TextBox 29"/>
          <p:cNvSpPr txBox="1"/>
          <p:nvPr/>
        </p:nvSpPr>
        <p:spPr>
          <a:xfrm>
            <a:off x="898570" y="2360661"/>
            <a:ext cx="2626360" cy="769441"/>
          </a:xfrm>
          <a:prstGeom prst="rect">
            <a:avLst/>
          </a:prstGeom>
          <a:noFill/>
        </p:spPr>
        <p:txBody>
          <a:bodyPr wrap="none" rtlCol="0">
            <a:spAutoFit/>
          </a:bodyPr>
          <a:lstStyle/>
          <a:p>
            <a:r>
              <a:rPr lang="uk-UA" sz="2200" dirty="0">
                <a:solidFill>
                  <a:srgbClr val="182947"/>
                </a:solidFill>
                <a:latin typeface="Proxima Nova Rg" panose="02000506030000020004" pitchFamily="2" charset="0"/>
              </a:rPr>
              <a:t>Незаконне зберігання </a:t>
            </a:r>
          </a:p>
          <a:p>
            <a:r>
              <a:rPr lang="uk-UA" sz="2200" dirty="0">
                <a:solidFill>
                  <a:srgbClr val="182947"/>
                </a:solidFill>
                <a:latin typeface="Proxima Nova Rg" panose="02000506030000020004" pitchFamily="2" charset="0"/>
              </a:rPr>
              <a:t>наркотичних речовин</a:t>
            </a:r>
          </a:p>
        </p:txBody>
      </p:sp>
      <p:sp>
        <p:nvSpPr>
          <p:cNvPr id="33" name="TextBox 32"/>
          <p:cNvSpPr txBox="1"/>
          <p:nvPr/>
        </p:nvSpPr>
        <p:spPr>
          <a:xfrm>
            <a:off x="5019585" y="2500422"/>
            <a:ext cx="287258" cy="461665"/>
          </a:xfrm>
          <a:prstGeom prst="rect">
            <a:avLst/>
          </a:prstGeom>
          <a:noFill/>
        </p:spPr>
        <p:txBody>
          <a:bodyPr wrap="none" rtlCol="0">
            <a:spAutoFit/>
          </a:bodyPr>
          <a:lstStyle/>
          <a:p>
            <a:r>
              <a:rPr lang="uk-UA" sz="2400" b="1" dirty="0">
                <a:solidFill>
                  <a:srgbClr val="182947"/>
                </a:solidFill>
                <a:latin typeface="Proxima Nova Rg" panose="02000506030000020004" pitchFamily="2" charset="0"/>
              </a:rPr>
              <a:t>3</a:t>
            </a:r>
          </a:p>
        </p:txBody>
      </p:sp>
      <p:sp>
        <p:nvSpPr>
          <p:cNvPr id="5" name="Прямоугольник 4"/>
          <p:cNvSpPr/>
          <p:nvPr/>
        </p:nvSpPr>
        <p:spPr>
          <a:xfrm>
            <a:off x="943530" y="3386501"/>
            <a:ext cx="3721418" cy="1107996"/>
          </a:xfrm>
          <a:prstGeom prst="rect">
            <a:avLst/>
          </a:prstGeom>
        </p:spPr>
        <p:txBody>
          <a:bodyPr wrap="square">
            <a:spAutoFit/>
          </a:bodyPr>
          <a:lstStyle/>
          <a:p>
            <a:r>
              <a:rPr lang="uk-UA" sz="2200" dirty="0" smtClean="0">
                <a:solidFill>
                  <a:srgbClr val="182947"/>
                </a:solidFill>
                <a:latin typeface="Proxima Nova Rg" panose="02000506030000020004" pitchFamily="2" charset="0"/>
              </a:rPr>
              <a:t>Посів або вирощування снотворного маку чи конопель</a:t>
            </a:r>
            <a:endParaRPr lang="uk-UA" sz="2200" dirty="0">
              <a:solidFill>
                <a:srgbClr val="182947"/>
              </a:solidFill>
              <a:latin typeface="Proxima Nova Rg" panose="02000506030000020004" pitchFamily="2" charset="0"/>
            </a:endParaRPr>
          </a:p>
        </p:txBody>
      </p:sp>
      <p:sp>
        <p:nvSpPr>
          <p:cNvPr id="6" name="Прямоугольник 5"/>
          <p:cNvSpPr/>
          <p:nvPr/>
        </p:nvSpPr>
        <p:spPr>
          <a:xfrm>
            <a:off x="5078930" y="5283831"/>
            <a:ext cx="184731" cy="461665"/>
          </a:xfrm>
          <a:prstGeom prst="rect">
            <a:avLst/>
          </a:prstGeom>
        </p:spPr>
        <p:txBody>
          <a:bodyPr wrap="none">
            <a:spAutoFit/>
          </a:bodyPr>
          <a:lstStyle/>
          <a:p>
            <a:endParaRPr lang="uk-UA" sz="2400" b="1"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2127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 y="0"/>
            <a:ext cx="12192073" cy="6857960"/>
          </a:xfrm>
          <a:prstGeom prst="rect">
            <a:avLst/>
          </a:prstGeom>
        </p:spPr>
      </p:pic>
      <p:sp>
        <p:nvSpPr>
          <p:cNvPr id="3" name="TextBox 2"/>
          <p:cNvSpPr txBox="1"/>
          <p:nvPr/>
        </p:nvSpPr>
        <p:spPr>
          <a:xfrm>
            <a:off x="371475" y="561975"/>
            <a:ext cx="3900235" cy="523220"/>
          </a:xfrm>
          <a:prstGeom prst="rect">
            <a:avLst/>
          </a:prstGeom>
          <a:noFill/>
        </p:spPr>
        <p:txBody>
          <a:bodyPr wrap="none" rtlCol="0">
            <a:spAutoFit/>
          </a:bodyPr>
          <a:lstStyle/>
          <a:p>
            <a:r>
              <a:rPr lang="uk-UA" sz="2800" dirty="0">
                <a:solidFill>
                  <a:schemeClr val="bg1"/>
                </a:solidFill>
                <a:latin typeface="Proxima Nova Rg" panose="02000506030000020004" pitchFamily="2" charset="0"/>
              </a:rPr>
              <a:t>БЕЗПЕКОВІ ПРОЄКТИ</a:t>
            </a:r>
          </a:p>
        </p:txBody>
      </p:sp>
      <p:sp>
        <p:nvSpPr>
          <p:cNvPr id="6" name="TextBox 5"/>
          <p:cNvSpPr txBox="1"/>
          <p:nvPr/>
        </p:nvSpPr>
        <p:spPr>
          <a:xfrm>
            <a:off x="1856369" y="3167370"/>
            <a:ext cx="8928278" cy="523220"/>
          </a:xfrm>
          <a:prstGeom prst="rect">
            <a:avLst/>
          </a:prstGeom>
          <a:noFill/>
        </p:spPr>
        <p:txBody>
          <a:bodyPr wrap="none" rtlCol="0">
            <a:spAutoFit/>
          </a:bodyPr>
          <a:lstStyle/>
          <a:p>
            <a:r>
              <a:rPr lang="uk-UA" sz="2800" dirty="0">
                <a:latin typeface="Proxima Nova Lt" panose="02000506030000020004" pitchFamily="2" charset="0"/>
              </a:rPr>
              <a:t>Безпечне село (</a:t>
            </a:r>
            <a:r>
              <a:rPr lang="uk-UA" sz="2800" dirty="0" smtClean="0">
                <a:latin typeface="Proxima Nova Lt" panose="02000506030000020004" pitchFamily="2" charset="0"/>
              </a:rPr>
              <a:t>встановлення </a:t>
            </a:r>
            <a:r>
              <a:rPr lang="uk-UA" sz="2800" dirty="0">
                <a:latin typeface="Proxima Nova Lt" panose="02000506030000020004" pitchFamily="2" charset="0"/>
              </a:rPr>
              <a:t>камер відео спостереження)</a:t>
            </a:r>
          </a:p>
        </p:txBody>
      </p:sp>
      <p:sp>
        <p:nvSpPr>
          <p:cNvPr id="11" name="TextBox 10"/>
          <p:cNvSpPr txBox="1"/>
          <p:nvPr/>
        </p:nvSpPr>
        <p:spPr>
          <a:xfrm>
            <a:off x="1278854" y="3217796"/>
            <a:ext cx="401072" cy="523220"/>
          </a:xfrm>
          <a:prstGeom prst="rect">
            <a:avLst/>
          </a:prstGeom>
          <a:noFill/>
        </p:spPr>
        <p:txBody>
          <a:bodyPr wrap="none" rtlCol="0">
            <a:spAutoFit/>
          </a:bodyPr>
          <a:lstStyle/>
          <a:p>
            <a:r>
              <a:rPr lang="uk-UA" sz="2800" dirty="0">
                <a:latin typeface="Proxima Nova Lt" panose="02000506030000020004" pitchFamily="2" charset="0"/>
                <a:cs typeface="Times New Roman"/>
              </a:rPr>
              <a:t>●</a:t>
            </a:r>
            <a:endParaRPr lang="uk-UA" sz="2800" dirty="0">
              <a:latin typeface="Proxima Nova Lt" panose="02000506030000020004" pitchFamily="2" charset="0"/>
            </a:endParaRPr>
          </a:p>
        </p:txBody>
      </p:sp>
    </p:spTree>
    <p:extLst>
      <p:ext uri="{BB962C8B-B14F-4D97-AF65-F5344CB8AC3E}">
        <p14:creationId xmlns:p14="http://schemas.microsoft.com/office/powerpoint/2010/main" val="358145859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258677" cy="6857960"/>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40060" y="2296209"/>
            <a:ext cx="753535" cy="753535"/>
          </a:xfrm>
          <a:prstGeom prst="rect">
            <a:avLst/>
          </a:prstGeom>
        </p:spPr>
      </p:pic>
      <p:sp>
        <p:nvSpPr>
          <p:cNvPr id="8" name="TextBox 7"/>
          <p:cNvSpPr txBox="1"/>
          <p:nvPr/>
        </p:nvSpPr>
        <p:spPr>
          <a:xfrm>
            <a:off x="3262430" y="2411366"/>
            <a:ext cx="4948791" cy="523220"/>
          </a:xfrm>
          <a:prstGeom prst="rect">
            <a:avLst/>
          </a:prstGeom>
          <a:noFill/>
        </p:spPr>
        <p:txBody>
          <a:bodyPr wrap="none" rtlCol="0">
            <a:spAutoFit/>
          </a:bodyPr>
          <a:lstStyle/>
          <a:p>
            <a:r>
              <a:rPr lang="uk-UA" sz="2800" dirty="0">
                <a:latin typeface="Proxima Nova Lt" panose="02000506030000020004" pitchFamily="2" charset="0"/>
              </a:rPr>
              <a:t>Кількість населених пунктів</a:t>
            </a:r>
          </a:p>
        </p:txBody>
      </p:sp>
      <p:sp>
        <p:nvSpPr>
          <p:cNvPr id="9" name="TextBox 8"/>
          <p:cNvSpPr txBox="1"/>
          <p:nvPr/>
        </p:nvSpPr>
        <p:spPr>
          <a:xfrm>
            <a:off x="8895980" y="2411366"/>
            <a:ext cx="42191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36</a:t>
            </a:r>
            <a:endParaRPr lang="uk-UA" sz="2800" dirty="0">
              <a:solidFill>
                <a:srgbClr val="182947"/>
              </a:solidFill>
              <a:latin typeface="Proxima Nova Rg" panose="02000506030000020004" pitchFamily="2" charset="0"/>
            </a:endParaRPr>
          </a:p>
        </p:txBody>
      </p:sp>
      <p:pic>
        <p:nvPicPr>
          <p:cNvPr id="10" name="Рисунок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0783" y="3699024"/>
            <a:ext cx="812091" cy="757474"/>
          </a:xfrm>
          <a:prstGeom prst="rect">
            <a:avLst/>
          </a:prstGeom>
        </p:spPr>
      </p:pic>
      <p:sp>
        <p:nvSpPr>
          <p:cNvPr id="11" name="TextBox 10"/>
          <p:cNvSpPr txBox="1"/>
          <p:nvPr/>
        </p:nvSpPr>
        <p:spPr>
          <a:xfrm>
            <a:off x="3321552" y="3816151"/>
            <a:ext cx="3570208" cy="523220"/>
          </a:xfrm>
          <a:prstGeom prst="rect">
            <a:avLst/>
          </a:prstGeom>
          <a:noFill/>
        </p:spPr>
        <p:txBody>
          <a:bodyPr wrap="none" rtlCol="0">
            <a:spAutoFit/>
          </a:bodyPr>
          <a:lstStyle/>
          <a:p>
            <a:r>
              <a:rPr lang="uk-UA" sz="2800" dirty="0">
                <a:latin typeface="Proxima Nova Lt" panose="02000506030000020004" pitchFamily="2" charset="0"/>
              </a:rPr>
              <a:t>Кількість населення</a:t>
            </a:r>
          </a:p>
        </p:txBody>
      </p:sp>
      <p:sp>
        <p:nvSpPr>
          <p:cNvPr id="12" name="TextBox 11"/>
          <p:cNvSpPr txBox="1"/>
          <p:nvPr/>
        </p:nvSpPr>
        <p:spPr>
          <a:xfrm>
            <a:off x="8895980" y="3816151"/>
            <a:ext cx="777777"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12500</a:t>
            </a:r>
            <a:endParaRPr lang="uk-UA" sz="2800" dirty="0">
              <a:solidFill>
                <a:srgbClr val="182947"/>
              </a:solidFill>
              <a:latin typeface="Proxima Nova Rg" panose="02000506030000020004" pitchFamily="2" charset="0"/>
            </a:endParaRPr>
          </a:p>
        </p:txBody>
      </p:sp>
      <p:sp>
        <p:nvSpPr>
          <p:cNvPr id="14" name="TextBox 13"/>
          <p:cNvSpPr txBox="1"/>
          <p:nvPr/>
        </p:nvSpPr>
        <p:spPr>
          <a:xfrm>
            <a:off x="3321552" y="4996849"/>
            <a:ext cx="3887603" cy="954107"/>
          </a:xfrm>
          <a:prstGeom prst="rect">
            <a:avLst/>
          </a:prstGeom>
          <a:noFill/>
        </p:spPr>
        <p:txBody>
          <a:bodyPr wrap="none" rtlCol="0">
            <a:spAutoFit/>
          </a:bodyPr>
          <a:lstStyle/>
          <a:p>
            <a:r>
              <a:rPr lang="uk-UA" sz="2800" dirty="0">
                <a:latin typeface="Proxima Nova Lt" panose="02000506030000020004" pitchFamily="2" charset="0"/>
              </a:rPr>
              <a:t>Кількість ПОГ, </a:t>
            </a:r>
          </a:p>
          <a:p>
            <a:r>
              <a:rPr lang="uk-UA" sz="2800" dirty="0">
                <a:latin typeface="Proxima Nova Lt" panose="02000506030000020004" pitchFamily="2" charset="0"/>
              </a:rPr>
              <a:t>які обслуговують ОТГ</a:t>
            </a:r>
          </a:p>
        </p:txBody>
      </p:sp>
      <p:sp>
        <p:nvSpPr>
          <p:cNvPr id="16" name="Овал 15"/>
          <p:cNvSpPr/>
          <p:nvPr/>
        </p:nvSpPr>
        <p:spPr>
          <a:xfrm>
            <a:off x="2469339" y="5097134"/>
            <a:ext cx="753535" cy="753535"/>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uk-UA"/>
          </a:p>
        </p:txBody>
      </p:sp>
      <p:sp>
        <p:nvSpPr>
          <p:cNvPr id="15" name="TextBox 14"/>
          <p:cNvSpPr txBox="1"/>
          <p:nvPr/>
        </p:nvSpPr>
        <p:spPr>
          <a:xfrm>
            <a:off x="8895980" y="5212291"/>
            <a:ext cx="380232"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2</a:t>
            </a:r>
          </a:p>
        </p:txBody>
      </p:sp>
      <p:pic>
        <p:nvPicPr>
          <p:cNvPr id="13" name="Рисунок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68017" y="5195814"/>
            <a:ext cx="556176" cy="556176"/>
          </a:xfrm>
          <a:prstGeom prst="rect">
            <a:avLst/>
          </a:prstGeom>
        </p:spPr>
      </p:pic>
      <p:sp>
        <p:nvSpPr>
          <p:cNvPr id="18" name="TextBox 17"/>
          <p:cNvSpPr txBox="1"/>
          <p:nvPr/>
        </p:nvSpPr>
        <p:spPr>
          <a:xfrm>
            <a:off x="260272" y="579421"/>
            <a:ext cx="3359189"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Роменська міська </a:t>
            </a:r>
            <a:r>
              <a:rPr lang="uk-UA" sz="2800" dirty="0">
                <a:solidFill>
                  <a:schemeClr val="bg1"/>
                </a:solidFill>
                <a:latin typeface="Proxima Nova Rg" panose="02000506030000020004" pitchFamily="2" charset="0"/>
              </a:rPr>
              <a:t>ТГ</a:t>
            </a:r>
          </a:p>
        </p:txBody>
      </p:sp>
      <p:cxnSp>
        <p:nvCxnSpPr>
          <p:cNvPr id="19" name="Прямая соединительная линия 18"/>
          <p:cNvCxnSpPr/>
          <p:nvPr/>
        </p:nvCxnSpPr>
        <p:spPr>
          <a:xfrm>
            <a:off x="8471451" y="2296209"/>
            <a:ext cx="0" cy="362079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83960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258677" cy="6857960"/>
          </a:xfrm>
          <a:prstGeom prst="rect">
            <a:avLst/>
          </a:prstGeom>
        </p:spPr>
      </p:pic>
      <p:sp>
        <p:nvSpPr>
          <p:cNvPr id="8" name="TextBox 7"/>
          <p:cNvSpPr txBox="1"/>
          <p:nvPr/>
        </p:nvSpPr>
        <p:spPr>
          <a:xfrm>
            <a:off x="536815" y="1760737"/>
            <a:ext cx="4253665" cy="523220"/>
          </a:xfrm>
          <a:prstGeom prst="rect">
            <a:avLst/>
          </a:prstGeom>
          <a:noFill/>
        </p:spPr>
        <p:txBody>
          <a:bodyPr wrap="none" rtlCol="0">
            <a:spAutoFit/>
          </a:bodyPr>
          <a:lstStyle/>
          <a:p>
            <a:r>
              <a:rPr lang="uk-UA" sz="2800" dirty="0" smtClean="0">
                <a:latin typeface="Proxima Nova Lt" panose="02000506030000020004" pitchFamily="2" charset="0"/>
              </a:rPr>
              <a:t>Територія обслуговування:</a:t>
            </a:r>
            <a:endParaRPr lang="uk-UA" sz="2800" dirty="0">
              <a:latin typeface="Proxima Nova Lt" panose="02000506030000020004" pitchFamily="2" charset="0"/>
            </a:endParaRPr>
          </a:p>
        </p:txBody>
      </p:sp>
      <p:sp>
        <p:nvSpPr>
          <p:cNvPr id="11" name="TextBox 10"/>
          <p:cNvSpPr txBox="1"/>
          <p:nvPr/>
        </p:nvSpPr>
        <p:spPr>
          <a:xfrm>
            <a:off x="648691" y="2479719"/>
            <a:ext cx="5832046" cy="1815882"/>
          </a:xfrm>
          <a:prstGeom prst="rect">
            <a:avLst/>
          </a:prstGeom>
          <a:noFill/>
        </p:spPr>
        <p:txBody>
          <a:bodyPr wrap="none" rtlCol="0">
            <a:spAutoFit/>
          </a:bodyPr>
          <a:lstStyle/>
          <a:p>
            <a:r>
              <a:rPr lang="uk-UA" sz="2800" dirty="0" err="1" smtClean="0">
                <a:latin typeface="Proxima Nova Lt" panose="02000506030000020004" pitchFamily="2" charset="0"/>
              </a:rPr>
              <a:t>Пустовійтівський</a:t>
            </a:r>
            <a:r>
              <a:rPr lang="uk-UA" sz="2800" dirty="0" smtClean="0">
                <a:latin typeface="Proxima Nova Lt" panose="02000506030000020004" pitchFamily="2" charset="0"/>
              </a:rPr>
              <a:t>, </a:t>
            </a:r>
            <a:r>
              <a:rPr lang="uk-UA" sz="2800" dirty="0" err="1" smtClean="0">
                <a:latin typeface="Proxima Nova Lt" panose="02000506030000020004" pitchFamily="2" charset="0"/>
              </a:rPr>
              <a:t>Перехрестівський</a:t>
            </a:r>
            <a:r>
              <a:rPr lang="uk-UA" sz="2800" dirty="0" smtClean="0">
                <a:latin typeface="Proxima Nova Lt" panose="02000506030000020004" pitchFamily="2" charset="0"/>
              </a:rPr>
              <a:t>,</a:t>
            </a:r>
          </a:p>
          <a:p>
            <a:r>
              <a:rPr lang="uk-UA" sz="2800" dirty="0" err="1" smtClean="0">
                <a:latin typeface="Proxima Nova Lt" panose="02000506030000020004" pitchFamily="2" charset="0"/>
              </a:rPr>
              <a:t>Погожокриницький</a:t>
            </a:r>
            <a:endParaRPr lang="uk-UA" sz="2800" dirty="0" smtClean="0">
              <a:latin typeface="Proxima Nova Lt" panose="02000506030000020004" pitchFamily="2" charset="0"/>
            </a:endParaRPr>
          </a:p>
          <a:p>
            <a:r>
              <a:rPr lang="uk-UA" sz="2800" dirty="0" err="1" smtClean="0">
                <a:latin typeface="Proxima Nova Lt" panose="02000506030000020004" pitchFamily="2" charset="0"/>
              </a:rPr>
              <a:t>старостинські</a:t>
            </a:r>
            <a:r>
              <a:rPr lang="uk-UA" sz="2800" dirty="0" smtClean="0">
                <a:latin typeface="Proxima Nova Lt" panose="02000506030000020004" pitchFamily="2" charset="0"/>
              </a:rPr>
              <a:t> округи</a:t>
            </a:r>
          </a:p>
          <a:p>
            <a:r>
              <a:rPr lang="uk-UA" sz="2800" dirty="0" smtClean="0">
                <a:latin typeface="Proxima Nova Lt" panose="02000506030000020004" pitchFamily="2" charset="0"/>
              </a:rPr>
              <a:t>(25 населених пунктів)</a:t>
            </a:r>
            <a:endParaRPr lang="uk-UA" sz="2800" dirty="0">
              <a:latin typeface="Proxima Nova Lt" panose="02000506030000020004" pitchFamily="2" charset="0"/>
            </a:endParaRPr>
          </a:p>
        </p:txBody>
      </p:sp>
      <p:sp>
        <p:nvSpPr>
          <p:cNvPr id="12" name="TextBox 11"/>
          <p:cNvSpPr txBox="1"/>
          <p:nvPr/>
        </p:nvSpPr>
        <p:spPr>
          <a:xfrm>
            <a:off x="6794618" y="2884167"/>
            <a:ext cx="5274906" cy="954107"/>
          </a:xfrm>
          <a:prstGeom prst="rect">
            <a:avLst/>
          </a:prstGeom>
          <a:noFill/>
        </p:spPr>
        <p:txBody>
          <a:bodyPr wrap="none" rtlCol="0">
            <a:spAutoFit/>
          </a:bodyPr>
          <a:lstStyle/>
          <a:p>
            <a:r>
              <a:rPr lang="uk-UA" sz="2800" dirty="0" smtClean="0">
                <a:latin typeface="Proxima Nova Lt" panose="02000506030000020004" pitchFamily="2" charset="0"/>
              </a:rPr>
              <a:t>Поліцейський офіцер громади</a:t>
            </a:r>
          </a:p>
          <a:p>
            <a:r>
              <a:rPr lang="uk-UA" sz="2800" dirty="0" smtClean="0">
                <a:latin typeface="Proxima Nova Lt" panose="02000506030000020004" pitchFamily="2" charset="0"/>
              </a:rPr>
              <a:t>Сангул Володимир Миколайович</a:t>
            </a:r>
            <a:endParaRPr lang="uk-UA" sz="2800" dirty="0">
              <a:latin typeface="Proxima Nova Lt" panose="02000506030000020004" pitchFamily="2" charset="0"/>
            </a:endParaRPr>
          </a:p>
        </p:txBody>
      </p:sp>
      <p:sp>
        <p:nvSpPr>
          <p:cNvPr id="14" name="TextBox 13"/>
          <p:cNvSpPr txBox="1"/>
          <p:nvPr/>
        </p:nvSpPr>
        <p:spPr>
          <a:xfrm>
            <a:off x="613521" y="4812210"/>
            <a:ext cx="5229188" cy="1815882"/>
          </a:xfrm>
          <a:prstGeom prst="rect">
            <a:avLst/>
          </a:prstGeom>
          <a:noFill/>
        </p:spPr>
        <p:txBody>
          <a:bodyPr wrap="none" rtlCol="0">
            <a:spAutoFit/>
          </a:bodyPr>
          <a:lstStyle/>
          <a:p>
            <a:r>
              <a:rPr lang="uk-UA" sz="2800" dirty="0" err="1" smtClean="0">
                <a:latin typeface="Proxima Nova Lt" panose="02000506030000020004" pitchFamily="2" charset="0"/>
              </a:rPr>
              <a:t>Великобубнівський</a:t>
            </a:r>
            <a:r>
              <a:rPr lang="uk-UA" sz="2800" dirty="0" smtClean="0">
                <a:latin typeface="Proxima Nova Lt" panose="02000506030000020004" pitchFamily="2" charset="0"/>
              </a:rPr>
              <a:t>, </a:t>
            </a:r>
            <a:r>
              <a:rPr lang="uk-UA" sz="2800" dirty="0" err="1" smtClean="0">
                <a:latin typeface="Proxima Nova Lt" panose="02000506030000020004" pitchFamily="2" charset="0"/>
              </a:rPr>
              <a:t>Галківський</a:t>
            </a:r>
            <a:r>
              <a:rPr lang="uk-UA" sz="2800" dirty="0" smtClean="0">
                <a:latin typeface="Proxima Nova Lt" panose="02000506030000020004" pitchFamily="2" charset="0"/>
              </a:rPr>
              <a:t>,</a:t>
            </a:r>
          </a:p>
          <a:p>
            <a:r>
              <a:rPr lang="uk-UA" sz="2800" dirty="0" smtClean="0">
                <a:latin typeface="Proxima Nova Lt" panose="02000506030000020004" pitchFamily="2" charset="0"/>
              </a:rPr>
              <a:t>Ріпчанський, </a:t>
            </a:r>
            <a:r>
              <a:rPr lang="uk-UA" sz="2800" dirty="0" err="1" smtClean="0">
                <a:latin typeface="Proxima Nova Lt" panose="02000506030000020004" pitchFamily="2" charset="0"/>
              </a:rPr>
              <a:t>Рогинський</a:t>
            </a:r>
            <a:endParaRPr lang="uk-UA" sz="2800" dirty="0" smtClean="0">
              <a:latin typeface="Proxima Nova Lt" panose="02000506030000020004" pitchFamily="2" charset="0"/>
            </a:endParaRPr>
          </a:p>
          <a:p>
            <a:r>
              <a:rPr lang="uk-UA" sz="2800" dirty="0" err="1" smtClean="0">
                <a:latin typeface="Proxima Nova Lt" panose="02000506030000020004" pitchFamily="2" charset="0"/>
              </a:rPr>
              <a:t>старостинські</a:t>
            </a:r>
            <a:r>
              <a:rPr lang="uk-UA" sz="2800" dirty="0" smtClean="0">
                <a:latin typeface="Proxima Nova Lt" panose="02000506030000020004" pitchFamily="2" charset="0"/>
              </a:rPr>
              <a:t> округи</a:t>
            </a:r>
          </a:p>
          <a:p>
            <a:r>
              <a:rPr lang="uk-UA" sz="2800" dirty="0" smtClean="0">
                <a:latin typeface="Proxima Nova Lt" panose="02000506030000020004" pitchFamily="2" charset="0"/>
              </a:rPr>
              <a:t>(11 населених пунктів)</a:t>
            </a:r>
            <a:endParaRPr lang="uk-UA" sz="2800" dirty="0">
              <a:latin typeface="Proxima Nova Lt" panose="02000506030000020004" pitchFamily="2" charset="0"/>
            </a:endParaRPr>
          </a:p>
        </p:txBody>
      </p:sp>
      <p:sp>
        <p:nvSpPr>
          <p:cNvPr id="15" name="TextBox 14"/>
          <p:cNvSpPr txBox="1"/>
          <p:nvPr/>
        </p:nvSpPr>
        <p:spPr>
          <a:xfrm>
            <a:off x="6847371" y="5265045"/>
            <a:ext cx="4800097" cy="1384995"/>
          </a:xfrm>
          <a:prstGeom prst="rect">
            <a:avLst/>
          </a:prstGeom>
          <a:noFill/>
        </p:spPr>
        <p:txBody>
          <a:bodyPr wrap="none" rtlCol="0">
            <a:spAutoFit/>
          </a:bodyPr>
          <a:lstStyle/>
          <a:p>
            <a:r>
              <a:rPr lang="uk-UA" sz="2800" dirty="0" smtClean="0">
                <a:latin typeface="Proxima Nova Lt" panose="02000506030000020004" pitchFamily="2" charset="0"/>
              </a:rPr>
              <a:t>Поліцейський офіцер громади</a:t>
            </a:r>
          </a:p>
          <a:p>
            <a:r>
              <a:rPr lang="uk-UA" sz="2800" dirty="0" smtClean="0">
                <a:latin typeface="Proxima Nova Lt" panose="02000506030000020004" pitchFamily="2" charset="0"/>
              </a:rPr>
              <a:t>Рудик Андрій </a:t>
            </a:r>
            <a:r>
              <a:rPr lang="uk-UA" sz="2800" dirty="0" err="1" smtClean="0">
                <a:latin typeface="Proxima Nova Lt" panose="02000506030000020004" pitchFamily="2" charset="0"/>
              </a:rPr>
              <a:t>Вячеславович</a:t>
            </a:r>
            <a:endParaRPr lang="uk-UA" sz="2800" dirty="0" smtClean="0">
              <a:latin typeface="Proxima Nova Lt" panose="02000506030000020004" pitchFamily="2" charset="0"/>
            </a:endParaRPr>
          </a:p>
          <a:p>
            <a:endParaRPr lang="uk-UA" sz="2800" dirty="0">
              <a:solidFill>
                <a:srgbClr val="182947"/>
              </a:solidFill>
              <a:latin typeface="Proxima Nova Rg" panose="02000506030000020004" pitchFamily="2" charset="0"/>
            </a:endParaRPr>
          </a:p>
        </p:txBody>
      </p:sp>
      <p:sp>
        <p:nvSpPr>
          <p:cNvPr id="18" name="TextBox 17"/>
          <p:cNvSpPr txBox="1"/>
          <p:nvPr/>
        </p:nvSpPr>
        <p:spPr>
          <a:xfrm>
            <a:off x="260272" y="579421"/>
            <a:ext cx="3359189"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Роменська міська </a:t>
            </a:r>
            <a:r>
              <a:rPr lang="uk-UA" sz="2800" dirty="0">
                <a:solidFill>
                  <a:schemeClr val="bg1"/>
                </a:solidFill>
                <a:latin typeface="Proxima Nova Rg" panose="02000506030000020004" pitchFamily="2" charset="0"/>
              </a:rPr>
              <a:t>ТГ</a:t>
            </a:r>
          </a:p>
        </p:txBody>
      </p:sp>
      <p:cxnSp>
        <p:nvCxnSpPr>
          <p:cNvPr id="19" name="Прямая соединительная линия 18"/>
          <p:cNvCxnSpPr/>
          <p:nvPr/>
        </p:nvCxnSpPr>
        <p:spPr>
          <a:xfrm>
            <a:off x="6466805" y="2621525"/>
            <a:ext cx="0" cy="362079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83960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1" cy="6857960"/>
          </a:xfrm>
          <a:prstGeom prst="rect">
            <a:avLst/>
          </a:prstGeom>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58822" y="2286000"/>
            <a:ext cx="629510" cy="629510"/>
          </a:xfrm>
          <a:prstGeom prst="rect">
            <a:avLst/>
          </a:prstGeom>
        </p:spPr>
      </p:pic>
      <p:pic>
        <p:nvPicPr>
          <p:cNvPr id="5" name="Рисунок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74270" y="2286000"/>
            <a:ext cx="608740" cy="608740"/>
          </a:xfrm>
          <a:prstGeom prst="rect">
            <a:avLst/>
          </a:prstGeom>
        </p:spPr>
      </p:pic>
      <p:sp>
        <p:nvSpPr>
          <p:cNvPr id="6" name="TextBox 5"/>
          <p:cNvSpPr txBox="1"/>
          <p:nvPr/>
        </p:nvSpPr>
        <p:spPr>
          <a:xfrm>
            <a:off x="1212518" y="3156924"/>
            <a:ext cx="3673121" cy="954107"/>
          </a:xfrm>
          <a:prstGeom prst="rect">
            <a:avLst/>
          </a:prstGeom>
          <a:noFill/>
        </p:spPr>
        <p:txBody>
          <a:bodyPr wrap="none" rtlCol="0">
            <a:spAutoFit/>
          </a:bodyPr>
          <a:lstStyle/>
          <a:p>
            <a:pPr algn="ctr"/>
            <a:r>
              <a:rPr lang="uk-UA" sz="2800" dirty="0">
                <a:solidFill>
                  <a:srgbClr val="182947"/>
                </a:solidFill>
                <a:latin typeface="Proxima Nova Lt" panose="02000506030000020004" pitchFamily="2" charset="0"/>
              </a:rPr>
              <a:t>Надійшло звернень </a:t>
            </a:r>
          </a:p>
          <a:p>
            <a:pPr algn="ctr"/>
            <a:r>
              <a:rPr lang="uk-UA" sz="2800" dirty="0">
                <a:solidFill>
                  <a:srgbClr val="182947"/>
                </a:solidFill>
                <a:latin typeface="Proxima Nova Lt" panose="02000506030000020004" pitchFamily="2" charset="0"/>
              </a:rPr>
              <a:t>громадян на лінію 102</a:t>
            </a:r>
          </a:p>
        </p:txBody>
      </p:sp>
      <p:sp>
        <p:nvSpPr>
          <p:cNvPr id="7" name="TextBox 6"/>
          <p:cNvSpPr txBox="1"/>
          <p:nvPr/>
        </p:nvSpPr>
        <p:spPr>
          <a:xfrm>
            <a:off x="7164131" y="2991829"/>
            <a:ext cx="3959738"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Розглянуто матеріалів</a:t>
            </a:r>
          </a:p>
        </p:txBody>
      </p:sp>
      <p:sp>
        <p:nvSpPr>
          <p:cNvPr id="8" name="TextBox 7"/>
          <p:cNvSpPr txBox="1"/>
          <p:nvPr/>
        </p:nvSpPr>
        <p:spPr>
          <a:xfrm>
            <a:off x="1879814" y="4175116"/>
            <a:ext cx="694421" cy="1015663"/>
          </a:xfrm>
          <a:prstGeom prst="rect">
            <a:avLst/>
          </a:prstGeom>
          <a:noFill/>
        </p:spPr>
        <p:txBody>
          <a:bodyPr wrap="none" rtlCol="0">
            <a:spAutoFit/>
          </a:bodyPr>
          <a:lstStyle/>
          <a:p>
            <a:r>
              <a:rPr lang="uk-UA" sz="6000" dirty="0" smtClean="0">
                <a:solidFill>
                  <a:srgbClr val="182947"/>
                </a:solidFill>
                <a:latin typeface="Proxima Nova Rg" panose="02000506030000020004" pitchFamily="2" charset="0"/>
              </a:rPr>
              <a:t>67</a:t>
            </a:r>
            <a:endParaRPr lang="uk-UA" sz="6000" dirty="0">
              <a:solidFill>
                <a:srgbClr val="182947"/>
              </a:solidFill>
              <a:latin typeface="Proxima Nova Rg" panose="02000506030000020004" pitchFamily="2" charset="0"/>
            </a:endParaRPr>
          </a:p>
        </p:txBody>
      </p:sp>
      <p:cxnSp>
        <p:nvCxnSpPr>
          <p:cNvPr id="11" name="Прямая соединительная линия 10"/>
          <p:cNvCxnSpPr/>
          <p:nvPr/>
        </p:nvCxnSpPr>
        <p:spPr>
          <a:xfrm>
            <a:off x="6095999" y="2579985"/>
            <a:ext cx="0" cy="3620790"/>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10" name="TextBox 9"/>
          <p:cNvSpPr txBox="1"/>
          <p:nvPr/>
        </p:nvSpPr>
        <p:spPr>
          <a:xfrm>
            <a:off x="518831" y="379319"/>
            <a:ext cx="4163640" cy="523220"/>
          </a:xfrm>
          <a:prstGeom prst="rect">
            <a:avLst/>
          </a:prstGeom>
          <a:noFill/>
        </p:spPr>
        <p:txBody>
          <a:bodyPr wrap="none" rtlCol="0">
            <a:spAutoFit/>
          </a:bodyPr>
          <a:lstStyle/>
          <a:p>
            <a:r>
              <a:rPr lang="uk-UA" sz="2800" dirty="0">
                <a:solidFill>
                  <a:schemeClr val="bg1"/>
                </a:solidFill>
                <a:latin typeface="Proxima Nova Rg" panose="02000506030000020004" pitchFamily="2" charset="0"/>
              </a:rPr>
              <a:t>РЕЗУЛЬТАТИ ДІЯЛЬНОСТІ ПОГ </a:t>
            </a:r>
          </a:p>
        </p:txBody>
      </p:sp>
      <p:sp>
        <p:nvSpPr>
          <p:cNvPr id="18" name="TextBox 17"/>
          <p:cNvSpPr txBox="1"/>
          <p:nvPr/>
        </p:nvSpPr>
        <p:spPr>
          <a:xfrm>
            <a:off x="8051581" y="4175116"/>
            <a:ext cx="694421" cy="1015663"/>
          </a:xfrm>
          <a:prstGeom prst="rect">
            <a:avLst/>
          </a:prstGeom>
          <a:noFill/>
        </p:spPr>
        <p:txBody>
          <a:bodyPr wrap="none" rtlCol="0">
            <a:spAutoFit/>
          </a:bodyPr>
          <a:lstStyle/>
          <a:p>
            <a:r>
              <a:rPr lang="uk-UA" sz="6000" dirty="0" smtClean="0">
                <a:solidFill>
                  <a:srgbClr val="182947"/>
                </a:solidFill>
                <a:latin typeface="Proxima Nova Rg" panose="02000506030000020004" pitchFamily="2" charset="0"/>
              </a:rPr>
              <a:t>79</a:t>
            </a:r>
            <a:endParaRPr lang="uk-UA" sz="60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141477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1" cy="6857960"/>
          </a:xfrm>
          <a:prstGeom prst="rect">
            <a:avLst/>
          </a:prstGeom>
        </p:spPr>
      </p:pic>
      <p:sp>
        <p:nvSpPr>
          <p:cNvPr id="6" name="TextBox 5"/>
          <p:cNvSpPr txBox="1"/>
          <p:nvPr/>
        </p:nvSpPr>
        <p:spPr>
          <a:xfrm>
            <a:off x="500882" y="3156924"/>
            <a:ext cx="5096395" cy="523220"/>
          </a:xfrm>
          <a:prstGeom prst="rect">
            <a:avLst/>
          </a:prstGeom>
          <a:noFill/>
        </p:spPr>
        <p:txBody>
          <a:bodyPr wrap="none" rtlCol="0">
            <a:spAutoFit/>
          </a:bodyPr>
          <a:lstStyle/>
          <a:p>
            <a:pPr algn="ctr"/>
            <a:r>
              <a:rPr lang="uk-UA" sz="2800" dirty="0" smtClean="0">
                <a:solidFill>
                  <a:srgbClr val="182947"/>
                </a:solidFill>
                <a:latin typeface="Proxima Nova Lt" panose="02000506030000020004" pitchFamily="2" charset="0"/>
              </a:rPr>
              <a:t>Несення служби на блокпостах</a:t>
            </a:r>
            <a:endParaRPr lang="uk-UA" sz="2800" dirty="0">
              <a:solidFill>
                <a:srgbClr val="182947"/>
              </a:solidFill>
              <a:latin typeface="Proxima Nova Lt" panose="02000506030000020004" pitchFamily="2" charset="0"/>
            </a:endParaRPr>
          </a:p>
        </p:txBody>
      </p:sp>
      <p:sp>
        <p:nvSpPr>
          <p:cNvPr id="7" name="TextBox 6"/>
          <p:cNvSpPr txBox="1"/>
          <p:nvPr/>
        </p:nvSpPr>
        <p:spPr>
          <a:xfrm>
            <a:off x="6320069" y="3141298"/>
            <a:ext cx="5733621"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Спільні автопатрулі з </a:t>
            </a:r>
            <a:r>
              <a:rPr lang="uk-UA" sz="2800" dirty="0" err="1" smtClean="0">
                <a:solidFill>
                  <a:srgbClr val="182947"/>
                </a:solidFill>
                <a:latin typeface="Proxima Nova Lt" panose="02000506030000020004" pitchFamily="2" charset="0"/>
              </a:rPr>
              <a:t>теробороною</a:t>
            </a:r>
            <a:endParaRPr lang="uk-UA" sz="2800" dirty="0">
              <a:solidFill>
                <a:srgbClr val="182947"/>
              </a:solidFill>
              <a:latin typeface="Proxima Nova Lt" panose="02000506030000020004" pitchFamily="2" charset="0"/>
            </a:endParaRPr>
          </a:p>
        </p:txBody>
      </p:sp>
      <p:sp>
        <p:nvSpPr>
          <p:cNvPr id="8" name="TextBox 7"/>
          <p:cNvSpPr txBox="1"/>
          <p:nvPr/>
        </p:nvSpPr>
        <p:spPr>
          <a:xfrm>
            <a:off x="1879814" y="4175116"/>
            <a:ext cx="949299" cy="1015663"/>
          </a:xfrm>
          <a:prstGeom prst="rect">
            <a:avLst/>
          </a:prstGeom>
          <a:noFill/>
        </p:spPr>
        <p:txBody>
          <a:bodyPr wrap="none" rtlCol="0">
            <a:spAutoFit/>
          </a:bodyPr>
          <a:lstStyle/>
          <a:p>
            <a:r>
              <a:rPr lang="uk-UA" sz="6000" dirty="0" smtClean="0">
                <a:solidFill>
                  <a:srgbClr val="182947"/>
                </a:solidFill>
                <a:latin typeface="Proxima Nova Rg" panose="02000506030000020004" pitchFamily="2" charset="0"/>
              </a:rPr>
              <a:t>165</a:t>
            </a:r>
            <a:endParaRPr lang="uk-UA" sz="6000" dirty="0">
              <a:solidFill>
                <a:srgbClr val="182947"/>
              </a:solidFill>
              <a:latin typeface="Proxima Nova Rg" panose="02000506030000020004" pitchFamily="2" charset="0"/>
            </a:endParaRPr>
          </a:p>
        </p:txBody>
      </p:sp>
      <p:sp>
        <p:nvSpPr>
          <p:cNvPr id="10" name="TextBox 9"/>
          <p:cNvSpPr txBox="1"/>
          <p:nvPr/>
        </p:nvSpPr>
        <p:spPr>
          <a:xfrm>
            <a:off x="518831" y="379319"/>
            <a:ext cx="9805890"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НЕСЕННЯ СЛУЖБИ ПІД ЧАС ДІЇ ВІЙСЬКОВОГО СТАНУ</a:t>
            </a:r>
            <a:endParaRPr lang="uk-UA" sz="2800" dirty="0">
              <a:solidFill>
                <a:schemeClr val="bg1"/>
              </a:solidFill>
              <a:latin typeface="Proxima Nova Rg" panose="02000506030000020004" pitchFamily="2" charset="0"/>
            </a:endParaRPr>
          </a:p>
        </p:txBody>
      </p:sp>
      <p:sp>
        <p:nvSpPr>
          <p:cNvPr id="18" name="TextBox 17"/>
          <p:cNvSpPr txBox="1"/>
          <p:nvPr/>
        </p:nvSpPr>
        <p:spPr>
          <a:xfrm>
            <a:off x="8051581" y="4175116"/>
            <a:ext cx="694421" cy="1015663"/>
          </a:xfrm>
          <a:prstGeom prst="rect">
            <a:avLst/>
          </a:prstGeom>
          <a:noFill/>
        </p:spPr>
        <p:txBody>
          <a:bodyPr wrap="none" rtlCol="0">
            <a:spAutoFit/>
          </a:bodyPr>
          <a:lstStyle/>
          <a:p>
            <a:r>
              <a:rPr lang="uk-UA" sz="6000" dirty="0" smtClean="0">
                <a:solidFill>
                  <a:srgbClr val="182947"/>
                </a:solidFill>
                <a:latin typeface="Proxima Nova Rg" panose="02000506030000020004" pitchFamily="2" charset="0"/>
              </a:rPr>
              <a:t>80</a:t>
            </a:r>
            <a:endParaRPr lang="uk-UA" sz="60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141477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 y="40"/>
            <a:ext cx="12192073" cy="6857960"/>
          </a:xfrm>
          <a:prstGeom prst="rect">
            <a:avLst/>
          </a:prstGeom>
        </p:spPr>
      </p:pic>
      <p:sp>
        <p:nvSpPr>
          <p:cNvPr id="3" name="TextBox 2"/>
          <p:cNvSpPr txBox="1"/>
          <p:nvPr/>
        </p:nvSpPr>
        <p:spPr>
          <a:xfrm>
            <a:off x="338655" y="390293"/>
            <a:ext cx="5511445" cy="682495"/>
          </a:xfrm>
          <a:prstGeom prst="rect">
            <a:avLst/>
          </a:prstGeom>
          <a:noFill/>
        </p:spPr>
        <p:txBody>
          <a:bodyPr wrap="none" rtlCol="0">
            <a:spAutoFit/>
          </a:bodyPr>
          <a:lstStyle/>
          <a:p>
            <a:pPr>
              <a:lnSpc>
                <a:spcPct val="150000"/>
              </a:lnSpc>
            </a:pPr>
            <a:r>
              <a:rPr lang="uk-UA" sz="2800" dirty="0">
                <a:solidFill>
                  <a:schemeClr val="bg1"/>
                </a:solidFill>
                <a:latin typeface="Proxima Nova Lt" panose="02000506030000020004" pitchFamily="2" charset="0"/>
              </a:rPr>
              <a:t>АДМІНІСТРАТИВНА ПРАКТИКА</a:t>
            </a:r>
          </a:p>
        </p:txBody>
      </p:sp>
      <p:sp>
        <p:nvSpPr>
          <p:cNvPr id="4" name="TextBox 3"/>
          <p:cNvSpPr txBox="1"/>
          <p:nvPr/>
        </p:nvSpPr>
        <p:spPr>
          <a:xfrm>
            <a:off x="616008" y="2634969"/>
            <a:ext cx="1540165"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a:t>
            </a:r>
            <a:r>
              <a:rPr lang="uk-UA" dirty="0" smtClean="0">
                <a:solidFill>
                  <a:srgbClr val="182947"/>
                </a:solidFill>
                <a:latin typeface="Proxima Nova Lt" panose="02000506030000020004" pitchFamily="2" charset="0"/>
              </a:rPr>
              <a:t>44 </a:t>
            </a:r>
            <a:r>
              <a:rPr lang="uk-UA" dirty="0">
                <a:solidFill>
                  <a:srgbClr val="182947"/>
                </a:solidFill>
                <a:latin typeface="Proxima Nova Lt" panose="02000506030000020004" pitchFamily="2" charset="0"/>
              </a:rPr>
              <a:t>КУпАП</a:t>
            </a:r>
          </a:p>
        </p:txBody>
      </p:sp>
      <p:sp>
        <p:nvSpPr>
          <p:cNvPr id="5" name="TextBox 4"/>
          <p:cNvSpPr txBox="1"/>
          <p:nvPr/>
        </p:nvSpPr>
        <p:spPr>
          <a:xfrm>
            <a:off x="559067" y="1801548"/>
            <a:ext cx="5070619"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 сфері громадської безпеки</a:t>
            </a:r>
          </a:p>
        </p:txBody>
      </p:sp>
      <p:cxnSp>
        <p:nvCxnSpPr>
          <p:cNvPr id="8" name="Прямая соединительная линия 7"/>
          <p:cNvCxnSpPr/>
          <p:nvPr/>
        </p:nvCxnSpPr>
        <p:spPr>
          <a:xfrm flipV="1">
            <a:off x="619395" y="2353190"/>
            <a:ext cx="6912117" cy="2129"/>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13" name="TextBox 12"/>
          <p:cNvSpPr txBox="1"/>
          <p:nvPr/>
        </p:nvSpPr>
        <p:spPr>
          <a:xfrm>
            <a:off x="603043" y="3725809"/>
            <a:ext cx="1930337"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173-2 КУпАП</a:t>
            </a:r>
          </a:p>
        </p:txBody>
      </p:sp>
      <p:sp>
        <p:nvSpPr>
          <p:cNvPr id="14" name="TextBox 13"/>
          <p:cNvSpPr txBox="1"/>
          <p:nvPr/>
        </p:nvSpPr>
        <p:spPr>
          <a:xfrm>
            <a:off x="568719" y="4299437"/>
            <a:ext cx="1567417"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a:t>
            </a:r>
            <a:r>
              <a:rPr lang="uk-UA" dirty="0" smtClean="0">
                <a:solidFill>
                  <a:srgbClr val="182947"/>
                </a:solidFill>
                <a:latin typeface="Proxima Nova Lt" panose="02000506030000020004" pitchFamily="2" charset="0"/>
              </a:rPr>
              <a:t>177 </a:t>
            </a:r>
            <a:r>
              <a:rPr lang="uk-UA" dirty="0">
                <a:solidFill>
                  <a:srgbClr val="182947"/>
                </a:solidFill>
                <a:latin typeface="Proxima Nova Lt" panose="02000506030000020004" pitchFamily="2" charset="0"/>
              </a:rPr>
              <a:t>КУпАП</a:t>
            </a:r>
          </a:p>
        </p:txBody>
      </p:sp>
      <p:sp>
        <p:nvSpPr>
          <p:cNvPr id="16" name="TextBox 15"/>
          <p:cNvSpPr txBox="1"/>
          <p:nvPr/>
        </p:nvSpPr>
        <p:spPr>
          <a:xfrm>
            <a:off x="4005364" y="3151755"/>
            <a:ext cx="1735732"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178 КУпАП</a:t>
            </a:r>
          </a:p>
        </p:txBody>
      </p:sp>
      <p:sp>
        <p:nvSpPr>
          <p:cNvPr id="19" name="TextBox 18"/>
          <p:cNvSpPr txBox="1"/>
          <p:nvPr/>
        </p:nvSpPr>
        <p:spPr>
          <a:xfrm>
            <a:off x="4005364" y="4288648"/>
            <a:ext cx="1723549"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інші ст. КУпАП</a:t>
            </a:r>
          </a:p>
        </p:txBody>
      </p:sp>
      <p:sp>
        <p:nvSpPr>
          <p:cNvPr id="25" name="TextBox 24"/>
          <p:cNvSpPr txBox="1"/>
          <p:nvPr/>
        </p:nvSpPr>
        <p:spPr>
          <a:xfrm>
            <a:off x="2636122" y="2554574"/>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26" name="TextBox 25"/>
          <p:cNvSpPr txBox="1"/>
          <p:nvPr/>
        </p:nvSpPr>
        <p:spPr>
          <a:xfrm>
            <a:off x="2539141" y="3094016"/>
            <a:ext cx="303288"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1</a:t>
            </a:r>
          </a:p>
        </p:txBody>
      </p:sp>
      <p:sp>
        <p:nvSpPr>
          <p:cNvPr id="27" name="TextBox 26"/>
          <p:cNvSpPr txBox="1"/>
          <p:nvPr/>
        </p:nvSpPr>
        <p:spPr>
          <a:xfrm>
            <a:off x="2539141" y="3647931"/>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5</a:t>
            </a:r>
            <a:endParaRPr lang="uk-UA" sz="2800" dirty="0">
              <a:solidFill>
                <a:srgbClr val="182947"/>
              </a:solidFill>
              <a:latin typeface="Proxima Nova Rg" panose="02000506030000020004" pitchFamily="2" charset="0"/>
            </a:endParaRPr>
          </a:p>
        </p:txBody>
      </p:sp>
      <p:sp>
        <p:nvSpPr>
          <p:cNvPr id="28" name="TextBox 27"/>
          <p:cNvSpPr txBox="1"/>
          <p:nvPr/>
        </p:nvSpPr>
        <p:spPr>
          <a:xfrm>
            <a:off x="2525536" y="4222493"/>
            <a:ext cx="303288" cy="954107"/>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a:t>
            </a:r>
          </a:p>
          <a:p>
            <a:r>
              <a:rPr lang="uk-UA" sz="2800" dirty="0" smtClean="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30" name="TextBox 29"/>
          <p:cNvSpPr txBox="1"/>
          <p:nvPr/>
        </p:nvSpPr>
        <p:spPr>
          <a:xfrm>
            <a:off x="6387220" y="3697598"/>
            <a:ext cx="720162" cy="523220"/>
          </a:xfrm>
          <a:prstGeom prst="rect">
            <a:avLst/>
          </a:prstGeom>
          <a:noFill/>
        </p:spPr>
        <p:txBody>
          <a:bodyPr wrap="square" rtlCol="0">
            <a:spAutoFit/>
          </a:bodyPr>
          <a:lstStyle/>
          <a:p>
            <a:r>
              <a:rPr lang="uk-UA" sz="2800" dirty="0" smtClean="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34" name="TextBox 33"/>
          <p:cNvSpPr txBox="1"/>
          <p:nvPr/>
        </p:nvSpPr>
        <p:spPr>
          <a:xfrm>
            <a:off x="6361480" y="2493163"/>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4</a:t>
            </a:r>
            <a:endParaRPr lang="uk-UA" sz="2800" dirty="0">
              <a:solidFill>
                <a:srgbClr val="182947"/>
              </a:solidFill>
              <a:latin typeface="Proxima Nova Rg" panose="02000506030000020004" pitchFamily="2" charset="0"/>
            </a:endParaRPr>
          </a:p>
        </p:txBody>
      </p:sp>
      <p:sp>
        <p:nvSpPr>
          <p:cNvPr id="35" name="TextBox 34"/>
          <p:cNvSpPr txBox="1"/>
          <p:nvPr/>
        </p:nvSpPr>
        <p:spPr>
          <a:xfrm>
            <a:off x="6335740" y="4211704"/>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a:t>
            </a:r>
            <a:endParaRPr lang="uk-UA" sz="2800" dirty="0">
              <a:solidFill>
                <a:srgbClr val="182947"/>
              </a:solidFill>
              <a:latin typeface="Proxima Nova Rg" panose="02000506030000020004" pitchFamily="2" charset="0"/>
            </a:endParaRPr>
          </a:p>
        </p:txBody>
      </p:sp>
      <p:pic>
        <p:nvPicPr>
          <p:cNvPr id="41" name="Рисунок 26"/>
          <p:cNvPicPr>
            <a:picLocks noChangeAspect="1"/>
          </p:cNvPicPr>
          <p:nvPr/>
        </p:nvPicPr>
        <p:blipFill>
          <a:blip r:embed="rId4" cstate="print">
            <a:duotone>
              <a:schemeClr val="accent5">
                <a:shade val="45000"/>
                <a:satMod val="135000"/>
              </a:schemeClr>
              <a:prstClr val="white"/>
            </a:duotone>
            <a:lum bright="-40000" contrast="-40000"/>
          </a:blip>
          <a:srcRect/>
          <a:stretch>
            <a:fillRect/>
          </a:stretch>
        </p:blipFill>
        <p:spPr bwMode="auto">
          <a:xfrm>
            <a:off x="9621057" y="2974674"/>
            <a:ext cx="1122148" cy="1130113"/>
          </a:xfrm>
          <a:prstGeom prst="rect">
            <a:avLst/>
          </a:prstGeom>
          <a:noFill/>
          <a:ln w="9525">
            <a:noFill/>
            <a:miter lim="800000"/>
            <a:headEnd/>
            <a:tailEnd/>
          </a:ln>
        </p:spPr>
      </p:pic>
      <p:sp>
        <p:nvSpPr>
          <p:cNvPr id="42" name="TextBox 41"/>
          <p:cNvSpPr txBox="1"/>
          <p:nvPr/>
        </p:nvSpPr>
        <p:spPr>
          <a:xfrm>
            <a:off x="9242610" y="4198796"/>
            <a:ext cx="1879041" cy="523220"/>
          </a:xfrm>
          <a:prstGeom prst="rect">
            <a:avLst/>
          </a:prstGeom>
          <a:noFill/>
        </p:spPr>
        <p:txBody>
          <a:bodyPr wrap="none" rtlCol="0">
            <a:spAutoFit/>
          </a:bodyPr>
          <a:lstStyle/>
          <a:p>
            <a:r>
              <a:rPr lang="uk-UA" sz="2800" spc="300" dirty="0">
                <a:solidFill>
                  <a:srgbClr val="182947"/>
                </a:solidFill>
                <a:latin typeface="Proxima Nova Rg" panose="02000506030000020004" pitchFamily="2" charset="0"/>
              </a:rPr>
              <a:t>ВСЬОГО</a:t>
            </a:r>
          </a:p>
        </p:txBody>
      </p:sp>
      <p:sp>
        <p:nvSpPr>
          <p:cNvPr id="43" name="TextBox 42"/>
          <p:cNvSpPr txBox="1"/>
          <p:nvPr/>
        </p:nvSpPr>
        <p:spPr>
          <a:xfrm>
            <a:off x="9313005" y="5057132"/>
            <a:ext cx="694421"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29</a:t>
            </a:r>
            <a:endParaRPr lang="uk-UA" sz="6000" dirty="0">
              <a:solidFill>
                <a:srgbClr val="FFC000"/>
              </a:solidFill>
              <a:latin typeface="Proxima Nova Rg" panose="02000506030000020004" pitchFamily="2" charset="0"/>
            </a:endParaRPr>
          </a:p>
        </p:txBody>
      </p:sp>
      <p:sp>
        <p:nvSpPr>
          <p:cNvPr id="33" name="TextBox 32"/>
          <p:cNvSpPr txBox="1"/>
          <p:nvPr/>
        </p:nvSpPr>
        <p:spPr>
          <a:xfrm>
            <a:off x="615835" y="3180389"/>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173 КУпАП</a:t>
            </a:r>
          </a:p>
        </p:txBody>
      </p:sp>
      <p:sp>
        <p:nvSpPr>
          <p:cNvPr id="40" name="TextBox 39"/>
          <p:cNvSpPr txBox="1"/>
          <p:nvPr/>
        </p:nvSpPr>
        <p:spPr>
          <a:xfrm>
            <a:off x="4024126" y="2602415"/>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176 КУпАП</a:t>
            </a:r>
          </a:p>
        </p:txBody>
      </p:sp>
      <p:sp>
        <p:nvSpPr>
          <p:cNvPr id="44" name="TextBox 43"/>
          <p:cNvSpPr txBox="1"/>
          <p:nvPr/>
        </p:nvSpPr>
        <p:spPr>
          <a:xfrm>
            <a:off x="6335740" y="3094016"/>
            <a:ext cx="42191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10</a:t>
            </a:r>
            <a:endParaRPr lang="uk-UA" sz="2800" dirty="0">
              <a:solidFill>
                <a:srgbClr val="182947"/>
              </a:solidFill>
              <a:latin typeface="Proxima Nova Rg" panose="02000506030000020004" pitchFamily="2" charset="0"/>
            </a:endParaRPr>
          </a:p>
        </p:txBody>
      </p:sp>
      <p:sp>
        <p:nvSpPr>
          <p:cNvPr id="45" name="TextBox 44"/>
          <p:cNvSpPr txBox="1"/>
          <p:nvPr/>
        </p:nvSpPr>
        <p:spPr>
          <a:xfrm>
            <a:off x="4005364" y="3739308"/>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187 КУпАП</a:t>
            </a:r>
          </a:p>
        </p:txBody>
      </p:sp>
      <p:sp>
        <p:nvSpPr>
          <p:cNvPr id="29" name="TextBox 28"/>
          <p:cNvSpPr txBox="1"/>
          <p:nvPr/>
        </p:nvSpPr>
        <p:spPr>
          <a:xfrm>
            <a:off x="654108" y="4721677"/>
            <a:ext cx="149047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a:t>
            </a:r>
            <a:r>
              <a:rPr lang="uk-UA" dirty="0" smtClean="0">
                <a:solidFill>
                  <a:srgbClr val="182947"/>
                </a:solidFill>
                <a:latin typeface="Proxima Nova Lt" panose="02000506030000020004" pitchFamily="2" charset="0"/>
              </a:rPr>
              <a:t>51 </a:t>
            </a:r>
            <a:r>
              <a:rPr lang="uk-UA" dirty="0">
                <a:solidFill>
                  <a:srgbClr val="182947"/>
                </a:solidFill>
                <a:latin typeface="Proxima Nova Lt" panose="02000506030000020004" pitchFamily="2" charset="0"/>
              </a:rPr>
              <a:t>КУпАП</a:t>
            </a:r>
          </a:p>
        </p:txBody>
      </p:sp>
    </p:spTree>
    <p:extLst>
      <p:ext uri="{BB962C8B-B14F-4D97-AF65-F5344CB8AC3E}">
        <p14:creationId xmlns:p14="http://schemas.microsoft.com/office/powerpoint/2010/main" val="5021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73" cy="6857960"/>
          </a:xfrm>
          <a:prstGeom prst="rect">
            <a:avLst/>
          </a:prstGeom>
        </p:spPr>
      </p:pic>
      <p:sp>
        <p:nvSpPr>
          <p:cNvPr id="3" name="Прямоугольник 2"/>
          <p:cNvSpPr/>
          <p:nvPr/>
        </p:nvSpPr>
        <p:spPr>
          <a:xfrm>
            <a:off x="332672" y="426637"/>
            <a:ext cx="5511445" cy="738664"/>
          </a:xfrm>
          <a:prstGeom prst="rect">
            <a:avLst/>
          </a:prstGeom>
        </p:spPr>
        <p:txBody>
          <a:bodyPr wrap="none">
            <a:spAutoFit/>
          </a:bodyPr>
          <a:lstStyle/>
          <a:p>
            <a:pPr lvl="0">
              <a:lnSpc>
                <a:spcPct val="150000"/>
              </a:lnSpc>
            </a:pPr>
            <a:r>
              <a:rPr lang="uk-UA" sz="2800" dirty="0">
                <a:solidFill>
                  <a:prstClr val="white"/>
                </a:solidFill>
                <a:latin typeface="Proxima Nova Lt" panose="02000506030000020004" pitchFamily="2" charset="0"/>
              </a:rPr>
              <a:t>АДМІНІСТРАТИВНА ПРАКТИКА</a:t>
            </a:r>
          </a:p>
        </p:txBody>
      </p:sp>
      <p:sp>
        <p:nvSpPr>
          <p:cNvPr id="4" name="Прямоугольник 3"/>
          <p:cNvSpPr/>
          <p:nvPr/>
        </p:nvSpPr>
        <p:spPr>
          <a:xfrm>
            <a:off x="2966187" y="1755593"/>
            <a:ext cx="5897768" cy="523220"/>
          </a:xfrm>
          <a:prstGeom prst="rect">
            <a:avLst/>
          </a:prstGeom>
        </p:spPr>
        <p:txBody>
          <a:bodyPr wrap="none">
            <a:spAutoFit/>
          </a:bodyPr>
          <a:lstStyle/>
          <a:p>
            <a:r>
              <a:rPr lang="uk-UA" sz="2800" dirty="0">
                <a:solidFill>
                  <a:srgbClr val="182947"/>
                </a:solidFill>
                <a:latin typeface="Proxima Nova Lt" panose="02000506030000020004" pitchFamily="2" charset="0"/>
              </a:rPr>
              <a:t>у сфері безпеки дорожнього руху</a:t>
            </a:r>
          </a:p>
        </p:txBody>
      </p:sp>
      <p:cxnSp>
        <p:nvCxnSpPr>
          <p:cNvPr id="5" name="Прямая соединительная линия 4"/>
          <p:cNvCxnSpPr/>
          <p:nvPr/>
        </p:nvCxnSpPr>
        <p:spPr>
          <a:xfrm flipV="1">
            <a:off x="2388058" y="2325472"/>
            <a:ext cx="6912117" cy="2129"/>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14" name="Прямоугольник 13"/>
          <p:cNvSpPr/>
          <p:nvPr/>
        </p:nvSpPr>
        <p:spPr>
          <a:xfrm>
            <a:off x="1249050" y="5068217"/>
            <a:ext cx="184731" cy="523220"/>
          </a:xfrm>
          <a:prstGeom prst="rect">
            <a:avLst/>
          </a:prstGeom>
        </p:spPr>
        <p:txBody>
          <a:bodyPr wrap="none">
            <a:spAutoFit/>
          </a:bodyPr>
          <a:lstStyle/>
          <a:p>
            <a:pPr lvl="0"/>
            <a:endParaRPr lang="uk-UA" sz="2800" dirty="0">
              <a:solidFill>
                <a:srgbClr val="182947"/>
              </a:solidFill>
              <a:latin typeface="Proxima Nova Rg" panose="02000506030000020004" pitchFamily="2" charset="0"/>
            </a:endParaRPr>
          </a:p>
        </p:txBody>
      </p:sp>
      <p:pic>
        <p:nvPicPr>
          <p:cNvPr id="20" name="Рисунок 26"/>
          <p:cNvPicPr>
            <a:picLocks noChangeAspect="1"/>
          </p:cNvPicPr>
          <p:nvPr/>
        </p:nvPicPr>
        <p:blipFill>
          <a:blip r:embed="rId3" cstate="print">
            <a:duotone>
              <a:schemeClr val="accent5">
                <a:shade val="45000"/>
                <a:satMod val="135000"/>
              </a:schemeClr>
              <a:prstClr val="white"/>
            </a:duotone>
            <a:lum bright="-40000" contrast="-40000"/>
          </a:blip>
          <a:srcRect/>
          <a:stretch>
            <a:fillRect/>
          </a:stretch>
        </p:blipFill>
        <p:spPr bwMode="auto">
          <a:xfrm>
            <a:off x="9335733" y="3125824"/>
            <a:ext cx="1122148" cy="1130113"/>
          </a:xfrm>
          <a:prstGeom prst="rect">
            <a:avLst/>
          </a:prstGeom>
          <a:noFill/>
          <a:ln w="9525">
            <a:noFill/>
            <a:miter lim="800000"/>
            <a:headEnd/>
            <a:tailEnd/>
          </a:ln>
        </p:spPr>
      </p:pic>
      <p:sp>
        <p:nvSpPr>
          <p:cNvPr id="21" name="TextBox 20"/>
          <p:cNvSpPr txBox="1"/>
          <p:nvPr/>
        </p:nvSpPr>
        <p:spPr>
          <a:xfrm>
            <a:off x="8957286" y="4331170"/>
            <a:ext cx="1879041" cy="523220"/>
          </a:xfrm>
          <a:prstGeom prst="rect">
            <a:avLst/>
          </a:prstGeom>
          <a:noFill/>
        </p:spPr>
        <p:txBody>
          <a:bodyPr wrap="none" rtlCol="0">
            <a:spAutoFit/>
          </a:bodyPr>
          <a:lstStyle/>
          <a:p>
            <a:r>
              <a:rPr lang="uk-UA" sz="2800" spc="300" dirty="0">
                <a:solidFill>
                  <a:srgbClr val="182947"/>
                </a:solidFill>
                <a:latin typeface="Proxima Nova Rg" panose="02000506030000020004" pitchFamily="2" charset="0"/>
              </a:rPr>
              <a:t>ВСЬОГО</a:t>
            </a:r>
          </a:p>
        </p:txBody>
      </p:sp>
      <p:sp>
        <p:nvSpPr>
          <p:cNvPr id="22" name="TextBox 21"/>
          <p:cNvSpPr txBox="1"/>
          <p:nvPr/>
        </p:nvSpPr>
        <p:spPr>
          <a:xfrm>
            <a:off x="9411737" y="5068217"/>
            <a:ext cx="1186990" cy="101566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uk-UA" sz="6000" dirty="0" smtClean="0">
                <a:solidFill>
                  <a:srgbClr val="FFC000"/>
                </a:solidFill>
                <a:latin typeface="Proxima Nova Rg" panose="02000506030000020004" pitchFamily="2" charset="0"/>
              </a:rPr>
              <a:t>13</a:t>
            </a:r>
            <a:endParaRPr lang="uk-UA" sz="6000" dirty="0">
              <a:solidFill>
                <a:srgbClr val="FFC000"/>
              </a:solidFill>
              <a:latin typeface="Proxima Nova Rg" panose="02000506030000020004" pitchFamily="2" charset="0"/>
            </a:endParaRPr>
          </a:p>
        </p:txBody>
      </p:sp>
      <p:sp>
        <p:nvSpPr>
          <p:cNvPr id="10" name="TextBox 9">
            <a:extLst>
              <a:ext uri="{FF2B5EF4-FFF2-40B4-BE49-F238E27FC236}">
                <a16:creationId xmlns="" xmlns:a16="http://schemas.microsoft.com/office/drawing/2014/main" id="{141BDCEA-EA4C-4C4D-889D-FD51C6CCC6DF}"/>
              </a:ext>
            </a:extLst>
          </p:cNvPr>
          <p:cNvSpPr txBox="1"/>
          <p:nvPr/>
        </p:nvSpPr>
        <p:spPr>
          <a:xfrm>
            <a:off x="616008" y="2634969"/>
            <a:ext cx="1567417"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a:t>
            </a:r>
            <a:r>
              <a:rPr lang="uk-UA" dirty="0" smtClean="0">
                <a:solidFill>
                  <a:srgbClr val="182947"/>
                </a:solidFill>
                <a:latin typeface="Proxima Nova Lt" panose="02000506030000020004" pitchFamily="2" charset="0"/>
              </a:rPr>
              <a:t>127 </a:t>
            </a:r>
            <a:r>
              <a:rPr lang="uk-UA" dirty="0">
                <a:solidFill>
                  <a:srgbClr val="182947"/>
                </a:solidFill>
                <a:latin typeface="Proxima Nova Lt" panose="02000506030000020004" pitchFamily="2" charset="0"/>
              </a:rPr>
              <a:t>КУпАП</a:t>
            </a:r>
          </a:p>
        </p:txBody>
      </p:sp>
      <p:sp>
        <p:nvSpPr>
          <p:cNvPr id="11" name="TextBox 10">
            <a:extLst>
              <a:ext uri="{FF2B5EF4-FFF2-40B4-BE49-F238E27FC236}">
                <a16:creationId xmlns="" xmlns:a16="http://schemas.microsoft.com/office/drawing/2014/main" id="{2D594DFF-C62B-4193-8667-27A33EDCD7E1}"/>
              </a:ext>
            </a:extLst>
          </p:cNvPr>
          <p:cNvSpPr txBox="1"/>
          <p:nvPr/>
        </p:nvSpPr>
        <p:spPr>
          <a:xfrm>
            <a:off x="2800493" y="3125494"/>
            <a:ext cx="303288" cy="954107"/>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2</a:t>
            </a:r>
          </a:p>
          <a:p>
            <a:r>
              <a:rPr lang="uk-UA" sz="2800" dirty="0" smtClean="0">
                <a:solidFill>
                  <a:srgbClr val="182947"/>
                </a:solidFill>
                <a:latin typeface="Proxima Nova Rg" panose="02000506030000020004" pitchFamily="2" charset="0"/>
              </a:rPr>
              <a:t>3</a:t>
            </a:r>
            <a:endParaRPr lang="uk-UA" sz="2800" dirty="0">
              <a:solidFill>
                <a:srgbClr val="182947"/>
              </a:solidFill>
              <a:latin typeface="Proxima Nova Rg" panose="02000506030000020004" pitchFamily="2" charset="0"/>
            </a:endParaRPr>
          </a:p>
        </p:txBody>
      </p:sp>
      <p:sp>
        <p:nvSpPr>
          <p:cNvPr id="12" name="TextBox 11">
            <a:extLst>
              <a:ext uri="{FF2B5EF4-FFF2-40B4-BE49-F238E27FC236}">
                <a16:creationId xmlns="" xmlns:a16="http://schemas.microsoft.com/office/drawing/2014/main" id="{BE8FC5FC-6140-4061-B5AD-767EA08ACB36}"/>
              </a:ext>
            </a:extLst>
          </p:cNvPr>
          <p:cNvSpPr txBox="1"/>
          <p:nvPr/>
        </p:nvSpPr>
        <p:spPr>
          <a:xfrm>
            <a:off x="2800493" y="2533306"/>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4</a:t>
            </a:r>
            <a:endParaRPr lang="uk-UA" sz="2800" dirty="0">
              <a:solidFill>
                <a:srgbClr val="182947"/>
              </a:solidFill>
              <a:latin typeface="Proxima Nova Rg" panose="02000506030000020004" pitchFamily="2" charset="0"/>
            </a:endParaRPr>
          </a:p>
        </p:txBody>
      </p:sp>
      <p:sp>
        <p:nvSpPr>
          <p:cNvPr id="15" name="TextBox 14">
            <a:extLst>
              <a:ext uri="{FF2B5EF4-FFF2-40B4-BE49-F238E27FC236}">
                <a16:creationId xmlns="" xmlns:a16="http://schemas.microsoft.com/office/drawing/2014/main" id="{C69490D7-9038-4C35-B083-BBC90342F55E}"/>
              </a:ext>
            </a:extLst>
          </p:cNvPr>
          <p:cNvSpPr txBox="1"/>
          <p:nvPr/>
        </p:nvSpPr>
        <p:spPr>
          <a:xfrm>
            <a:off x="623447" y="3230194"/>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122 КУпАП</a:t>
            </a:r>
          </a:p>
        </p:txBody>
      </p:sp>
      <p:sp>
        <p:nvSpPr>
          <p:cNvPr id="16" name="TextBox 15">
            <a:extLst>
              <a:ext uri="{FF2B5EF4-FFF2-40B4-BE49-F238E27FC236}">
                <a16:creationId xmlns="" xmlns:a16="http://schemas.microsoft.com/office/drawing/2014/main" id="{8E9424FA-6071-493E-A863-1EF73786D015}"/>
              </a:ext>
            </a:extLst>
          </p:cNvPr>
          <p:cNvSpPr txBox="1"/>
          <p:nvPr/>
        </p:nvSpPr>
        <p:spPr>
          <a:xfrm>
            <a:off x="618594" y="4036232"/>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126 КУпАП</a:t>
            </a:r>
          </a:p>
        </p:txBody>
      </p:sp>
      <p:sp>
        <p:nvSpPr>
          <p:cNvPr id="17" name="TextBox 16">
            <a:extLst>
              <a:ext uri="{FF2B5EF4-FFF2-40B4-BE49-F238E27FC236}">
                <a16:creationId xmlns="" xmlns:a16="http://schemas.microsoft.com/office/drawing/2014/main" id="{13CAD363-F2D8-4E53-A144-A244DABAE568}"/>
              </a:ext>
            </a:extLst>
          </p:cNvPr>
          <p:cNvSpPr txBox="1"/>
          <p:nvPr/>
        </p:nvSpPr>
        <p:spPr>
          <a:xfrm>
            <a:off x="628064" y="4527034"/>
            <a:ext cx="1720343"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130 КУпАП</a:t>
            </a:r>
          </a:p>
        </p:txBody>
      </p:sp>
      <p:sp>
        <p:nvSpPr>
          <p:cNvPr id="19" name="TextBox 18">
            <a:extLst>
              <a:ext uri="{FF2B5EF4-FFF2-40B4-BE49-F238E27FC236}">
                <a16:creationId xmlns="" xmlns:a16="http://schemas.microsoft.com/office/drawing/2014/main" id="{5F0D21FB-23AA-49B4-AA1E-23568CC10088}"/>
              </a:ext>
            </a:extLst>
          </p:cNvPr>
          <p:cNvSpPr txBox="1"/>
          <p:nvPr/>
        </p:nvSpPr>
        <p:spPr>
          <a:xfrm>
            <a:off x="2791700" y="3934658"/>
            <a:ext cx="303288"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23" name="TextBox 22">
            <a:extLst>
              <a:ext uri="{FF2B5EF4-FFF2-40B4-BE49-F238E27FC236}">
                <a16:creationId xmlns="" xmlns:a16="http://schemas.microsoft.com/office/drawing/2014/main" id="{BAB83C82-4788-46D2-A420-760C463E0DD2}"/>
              </a:ext>
            </a:extLst>
          </p:cNvPr>
          <p:cNvSpPr txBox="1"/>
          <p:nvPr/>
        </p:nvSpPr>
        <p:spPr>
          <a:xfrm>
            <a:off x="2800492" y="4391463"/>
            <a:ext cx="380232"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3</a:t>
            </a:r>
          </a:p>
        </p:txBody>
      </p:sp>
      <p:sp>
        <p:nvSpPr>
          <p:cNvPr id="25" name="TextBox 24"/>
          <p:cNvSpPr txBox="1"/>
          <p:nvPr/>
        </p:nvSpPr>
        <p:spPr>
          <a:xfrm>
            <a:off x="651178" y="3602123"/>
            <a:ext cx="1567417" cy="369332"/>
          </a:xfrm>
          <a:prstGeom prst="rect">
            <a:avLst/>
          </a:prstGeom>
          <a:noFill/>
        </p:spPr>
        <p:txBody>
          <a:bodyPr wrap="none" rtlCol="0">
            <a:spAutoFit/>
          </a:bodyPr>
          <a:lstStyle/>
          <a:p>
            <a:r>
              <a:rPr lang="uk-UA" dirty="0">
                <a:solidFill>
                  <a:srgbClr val="182947"/>
                </a:solidFill>
                <a:latin typeface="Proxima Nova Lt" panose="02000506030000020004" pitchFamily="2" charset="0"/>
              </a:rPr>
              <a:t>Ст. </a:t>
            </a:r>
            <a:r>
              <a:rPr lang="uk-UA" dirty="0" smtClean="0">
                <a:solidFill>
                  <a:srgbClr val="182947"/>
                </a:solidFill>
                <a:latin typeface="Proxima Nova Lt" panose="02000506030000020004" pitchFamily="2" charset="0"/>
              </a:rPr>
              <a:t>125 </a:t>
            </a:r>
            <a:r>
              <a:rPr lang="uk-UA" dirty="0">
                <a:solidFill>
                  <a:srgbClr val="182947"/>
                </a:solidFill>
                <a:latin typeface="Proxima Nova Lt" panose="02000506030000020004" pitchFamily="2" charset="0"/>
              </a:rPr>
              <a:t>КУпАП</a:t>
            </a:r>
          </a:p>
        </p:txBody>
      </p:sp>
    </p:spTree>
    <p:extLst>
      <p:ext uri="{BB962C8B-B14F-4D97-AF65-F5344CB8AC3E}">
        <p14:creationId xmlns:p14="http://schemas.microsoft.com/office/powerpoint/2010/main" val="201291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1"/>
            <a:ext cx="12192074" cy="6857960"/>
          </a:xfrm>
          <a:prstGeom prst="rect">
            <a:avLst/>
          </a:prstGeom>
        </p:spPr>
      </p:pic>
      <p:pic>
        <p:nvPicPr>
          <p:cNvPr id="3" name="Рисунок 2"/>
          <p:cNvPicPr>
            <a:picLocks noChangeAspect="1"/>
          </p:cNvPicPr>
          <p:nvPr/>
        </p:nvPicPr>
        <p:blipFill>
          <a:blip r:embed="rId3" cstate="print"/>
          <a:stretch>
            <a:fillRect/>
          </a:stretch>
        </p:blipFill>
        <p:spPr>
          <a:xfrm>
            <a:off x="251322" y="515284"/>
            <a:ext cx="7907197" cy="749873"/>
          </a:xfrm>
          <a:prstGeom prst="rect">
            <a:avLst/>
          </a:prstGeom>
        </p:spPr>
      </p:pic>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 y="40"/>
            <a:ext cx="12192073" cy="6857960"/>
          </a:xfrm>
          <a:prstGeom prst="rect">
            <a:avLst/>
          </a:prstGeom>
        </p:spPr>
      </p:pic>
      <p:sp>
        <p:nvSpPr>
          <p:cNvPr id="5" name="Прямоугольник 4"/>
          <p:cNvSpPr/>
          <p:nvPr/>
        </p:nvSpPr>
        <p:spPr>
          <a:xfrm>
            <a:off x="332672" y="426637"/>
            <a:ext cx="5511445" cy="738664"/>
          </a:xfrm>
          <a:prstGeom prst="rect">
            <a:avLst/>
          </a:prstGeom>
        </p:spPr>
        <p:txBody>
          <a:bodyPr wrap="none">
            <a:spAutoFit/>
          </a:bodyPr>
          <a:lstStyle/>
          <a:p>
            <a:pPr lvl="0">
              <a:lnSpc>
                <a:spcPct val="150000"/>
              </a:lnSpc>
            </a:pPr>
            <a:r>
              <a:rPr lang="uk-UA" sz="2800" dirty="0">
                <a:solidFill>
                  <a:prstClr val="white"/>
                </a:solidFill>
                <a:latin typeface="Proxima Nova Lt" panose="02000506030000020004" pitchFamily="2" charset="0"/>
              </a:rPr>
              <a:t>АДМІНІСТРАТИВНА ПРАКТИКА</a:t>
            </a:r>
          </a:p>
        </p:txBody>
      </p:sp>
      <p:sp>
        <p:nvSpPr>
          <p:cNvPr id="6" name="Прямоугольник 5"/>
          <p:cNvSpPr/>
          <p:nvPr/>
        </p:nvSpPr>
        <p:spPr>
          <a:xfrm>
            <a:off x="6724006" y="1842812"/>
            <a:ext cx="4751622" cy="523220"/>
          </a:xfrm>
          <a:prstGeom prst="rect">
            <a:avLst/>
          </a:prstGeom>
        </p:spPr>
        <p:txBody>
          <a:bodyPr wrap="none">
            <a:spAutoFit/>
          </a:bodyPr>
          <a:lstStyle/>
          <a:p>
            <a:r>
              <a:rPr lang="uk-UA" sz="2800" dirty="0">
                <a:solidFill>
                  <a:srgbClr val="182947"/>
                </a:solidFill>
                <a:latin typeface="Proxima Nova Lt" panose="02000506030000020004" pitchFamily="2" charset="0"/>
              </a:rPr>
              <a:t>у сфері дозвільної системи</a:t>
            </a:r>
          </a:p>
        </p:txBody>
      </p:sp>
      <p:cxnSp>
        <p:nvCxnSpPr>
          <p:cNvPr id="7" name="Прямая соединительная линия 6"/>
          <p:cNvCxnSpPr/>
          <p:nvPr/>
        </p:nvCxnSpPr>
        <p:spPr>
          <a:xfrm flipV="1">
            <a:off x="6771124" y="2375631"/>
            <a:ext cx="4657385" cy="2128"/>
          </a:xfrm>
          <a:prstGeom prst="line">
            <a:avLst/>
          </a:prstGeom>
          <a:ln w="19050"/>
        </p:spPr>
        <p:style>
          <a:lnRef idx="2">
            <a:schemeClr val="accent4"/>
          </a:lnRef>
          <a:fillRef idx="0">
            <a:schemeClr val="accent4"/>
          </a:fillRef>
          <a:effectRef idx="1">
            <a:schemeClr val="accent4"/>
          </a:effectRef>
          <a:fontRef idx="minor">
            <a:schemeClr val="tx1"/>
          </a:fontRef>
        </p:style>
      </p:cxn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043" y="3945002"/>
            <a:ext cx="1077454" cy="1077454"/>
          </a:xfrm>
          <a:prstGeom prst="rect">
            <a:avLst/>
          </a:prstGeom>
        </p:spPr>
      </p:pic>
      <p:sp>
        <p:nvSpPr>
          <p:cNvPr id="9" name="TextBox 8"/>
          <p:cNvSpPr txBox="1"/>
          <p:nvPr/>
        </p:nvSpPr>
        <p:spPr>
          <a:xfrm>
            <a:off x="791435" y="3296909"/>
            <a:ext cx="3712042"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Всього власників зброї</a:t>
            </a:r>
          </a:p>
        </p:txBody>
      </p:sp>
      <p:sp>
        <p:nvSpPr>
          <p:cNvPr id="13" name="TextBox 12"/>
          <p:cNvSpPr txBox="1"/>
          <p:nvPr/>
        </p:nvSpPr>
        <p:spPr>
          <a:xfrm>
            <a:off x="1938131" y="3975897"/>
            <a:ext cx="949299"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205</a:t>
            </a:r>
            <a:endParaRPr lang="uk-UA" sz="6000" dirty="0">
              <a:solidFill>
                <a:srgbClr val="FFC000"/>
              </a:solidFill>
              <a:latin typeface="Proxima Nova Rg" panose="02000506030000020004" pitchFamily="2" charset="0"/>
            </a:endParaRPr>
          </a:p>
        </p:txBody>
      </p:sp>
      <p:sp>
        <p:nvSpPr>
          <p:cNvPr id="16" name="TextBox 15"/>
          <p:cNvSpPr txBox="1"/>
          <p:nvPr/>
        </p:nvSpPr>
        <p:spPr>
          <a:xfrm>
            <a:off x="5373393" y="4003544"/>
            <a:ext cx="5063694" cy="461665"/>
          </a:xfrm>
          <a:prstGeom prst="rect">
            <a:avLst/>
          </a:prstGeom>
          <a:noFill/>
        </p:spPr>
        <p:txBody>
          <a:bodyPr wrap="none" rtlCol="0">
            <a:spAutoFit/>
          </a:bodyPr>
          <a:lstStyle/>
          <a:p>
            <a:r>
              <a:rPr lang="uk-UA" sz="2400" dirty="0" smtClean="0">
                <a:solidFill>
                  <a:srgbClr val="182947"/>
                </a:solidFill>
                <a:latin typeface="Proxima Nova Lt" panose="02000506030000020004" pitchFamily="2" charset="0"/>
              </a:rPr>
              <a:t>Здійснено перевірки власників зброї</a:t>
            </a:r>
            <a:endParaRPr lang="uk-UA" sz="2400" dirty="0">
              <a:solidFill>
                <a:srgbClr val="182947"/>
              </a:solidFill>
              <a:latin typeface="Proxima Nova Lt" panose="02000506030000020004" pitchFamily="2" charset="0"/>
            </a:endParaRPr>
          </a:p>
        </p:txBody>
      </p:sp>
    </p:spTree>
    <p:extLst>
      <p:ext uri="{BB962C8B-B14F-4D97-AF65-F5344CB8AC3E}">
        <p14:creationId xmlns:p14="http://schemas.microsoft.com/office/powerpoint/2010/main" val="787274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 y="40"/>
            <a:ext cx="12192073" cy="6857960"/>
          </a:xfrm>
          <a:prstGeom prst="rect">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835" y="3026961"/>
            <a:ext cx="881106" cy="881106"/>
          </a:xfrm>
          <a:prstGeom prst="rect">
            <a:avLst/>
          </a:prstGeom>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1610" y="4286222"/>
            <a:ext cx="916564" cy="914774"/>
          </a:xfrm>
          <a:prstGeom prst="rect">
            <a:avLst/>
          </a:prstGeom>
        </p:spPr>
      </p:pic>
      <p:pic>
        <p:nvPicPr>
          <p:cNvPr id="6" name="Рисунок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2821" y="5695886"/>
            <a:ext cx="755353" cy="755353"/>
          </a:xfrm>
          <a:prstGeom prst="rect">
            <a:avLst/>
          </a:prstGeom>
        </p:spPr>
      </p:pic>
      <p:pic>
        <p:nvPicPr>
          <p:cNvPr id="7" name="Рисунок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1610" y="1888872"/>
            <a:ext cx="849923" cy="849923"/>
          </a:xfrm>
          <a:prstGeom prst="rect">
            <a:avLst/>
          </a:prstGeom>
        </p:spPr>
      </p:pic>
      <p:sp>
        <p:nvSpPr>
          <p:cNvPr id="9" name="TextBox 8"/>
          <p:cNvSpPr txBox="1"/>
          <p:nvPr/>
        </p:nvSpPr>
        <p:spPr>
          <a:xfrm>
            <a:off x="1481533" y="3026961"/>
            <a:ext cx="7012882" cy="830997"/>
          </a:xfrm>
          <a:prstGeom prst="rect">
            <a:avLst/>
          </a:prstGeom>
          <a:noFill/>
        </p:spPr>
        <p:txBody>
          <a:bodyPr wrap="none" rtlCol="0">
            <a:spAutoFit/>
          </a:bodyPr>
          <a:lstStyle/>
          <a:p>
            <a:r>
              <a:rPr lang="uk-UA" sz="2400" dirty="0">
                <a:solidFill>
                  <a:srgbClr val="182947"/>
                </a:solidFill>
                <a:latin typeface="Proxima Nova Lt" panose="02000506030000020004" pitchFamily="2" charset="0"/>
              </a:rPr>
              <a:t>На території ОТГ знаходиться сімей, що опинилися</a:t>
            </a:r>
          </a:p>
          <a:p>
            <a:r>
              <a:rPr lang="uk-UA" sz="2400" dirty="0">
                <a:solidFill>
                  <a:srgbClr val="182947"/>
                </a:solidFill>
                <a:latin typeface="Proxima Nova Lt" panose="02000506030000020004" pitchFamily="2" charset="0"/>
              </a:rPr>
              <a:t>у складних життєвих обставинах</a:t>
            </a:r>
          </a:p>
        </p:txBody>
      </p:sp>
      <p:sp>
        <p:nvSpPr>
          <p:cNvPr id="10" name="TextBox 9"/>
          <p:cNvSpPr txBox="1"/>
          <p:nvPr/>
        </p:nvSpPr>
        <p:spPr>
          <a:xfrm>
            <a:off x="1682196" y="4420444"/>
            <a:ext cx="4727384" cy="830997"/>
          </a:xfrm>
          <a:prstGeom prst="rect">
            <a:avLst/>
          </a:prstGeom>
          <a:noFill/>
        </p:spPr>
        <p:txBody>
          <a:bodyPr wrap="none" rtlCol="0">
            <a:spAutoFit/>
          </a:bodyPr>
          <a:lstStyle/>
          <a:p>
            <a:r>
              <a:rPr lang="uk-UA" sz="2400" dirty="0">
                <a:solidFill>
                  <a:srgbClr val="182947"/>
                </a:solidFill>
                <a:latin typeface="Proxima Nova Lt" panose="02000506030000020004" pitchFamily="2" charset="0"/>
              </a:rPr>
              <a:t>На обліку перебуває осіб,</a:t>
            </a:r>
          </a:p>
          <a:p>
            <a:r>
              <a:rPr lang="uk-UA" sz="2400" dirty="0">
                <a:solidFill>
                  <a:srgbClr val="182947"/>
                </a:solidFill>
                <a:latin typeface="Proxima Nova Lt" panose="02000506030000020004" pitchFamily="2" charset="0"/>
              </a:rPr>
              <a:t>що вчиняють домашнє насильство</a:t>
            </a:r>
          </a:p>
        </p:txBody>
      </p:sp>
      <p:sp>
        <p:nvSpPr>
          <p:cNvPr id="11" name="TextBox 10"/>
          <p:cNvSpPr txBox="1"/>
          <p:nvPr/>
        </p:nvSpPr>
        <p:spPr>
          <a:xfrm>
            <a:off x="1682196" y="5590061"/>
            <a:ext cx="5057795" cy="830997"/>
          </a:xfrm>
          <a:prstGeom prst="rect">
            <a:avLst/>
          </a:prstGeom>
          <a:noFill/>
        </p:spPr>
        <p:txBody>
          <a:bodyPr wrap="none" rtlCol="0">
            <a:spAutoFit/>
          </a:bodyPr>
          <a:lstStyle/>
          <a:p>
            <a:r>
              <a:rPr lang="uk-UA" sz="2400" dirty="0">
                <a:solidFill>
                  <a:srgbClr val="182947"/>
                </a:solidFill>
                <a:latin typeface="Proxima Nova Lt" panose="02000506030000020004" pitchFamily="2" charset="0"/>
              </a:rPr>
              <a:t>Винесено термінових заборонних</a:t>
            </a:r>
          </a:p>
          <a:p>
            <a:r>
              <a:rPr lang="uk-UA" sz="2400" dirty="0">
                <a:solidFill>
                  <a:srgbClr val="182947"/>
                </a:solidFill>
                <a:latin typeface="Proxima Nova Lt" panose="02000506030000020004" pitchFamily="2" charset="0"/>
              </a:rPr>
              <a:t>приписів стосовно кривдників</a:t>
            </a:r>
          </a:p>
        </p:txBody>
      </p:sp>
      <p:sp>
        <p:nvSpPr>
          <p:cNvPr id="12" name="TextBox 11"/>
          <p:cNvSpPr txBox="1"/>
          <p:nvPr/>
        </p:nvSpPr>
        <p:spPr>
          <a:xfrm>
            <a:off x="1465941" y="1884484"/>
            <a:ext cx="7258718" cy="830997"/>
          </a:xfrm>
          <a:prstGeom prst="rect">
            <a:avLst/>
          </a:prstGeom>
          <a:noFill/>
        </p:spPr>
        <p:txBody>
          <a:bodyPr wrap="none" rtlCol="0">
            <a:spAutoFit/>
          </a:bodyPr>
          <a:lstStyle/>
          <a:p>
            <a:r>
              <a:rPr lang="uk-UA" sz="2400" dirty="0">
                <a:solidFill>
                  <a:srgbClr val="182947"/>
                </a:solidFill>
                <a:latin typeface="Proxima Nova Lt" panose="02000506030000020004" pitchFamily="2" charset="0"/>
              </a:rPr>
              <a:t>На обліку осіб які відбувають покарання не пов’язане</a:t>
            </a:r>
          </a:p>
          <a:p>
            <a:r>
              <a:rPr lang="uk-UA" sz="2400" dirty="0">
                <a:solidFill>
                  <a:srgbClr val="182947"/>
                </a:solidFill>
                <a:latin typeface="Proxima Nova Lt" panose="02000506030000020004" pitchFamily="2" charset="0"/>
              </a:rPr>
              <a:t>з позбавленням волі</a:t>
            </a:r>
          </a:p>
        </p:txBody>
      </p:sp>
      <p:sp>
        <p:nvSpPr>
          <p:cNvPr id="13" name="TextBox 12"/>
          <p:cNvSpPr txBox="1"/>
          <p:nvPr/>
        </p:nvSpPr>
        <p:spPr>
          <a:xfrm>
            <a:off x="9950819" y="3130847"/>
            <a:ext cx="439544" cy="1015663"/>
          </a:xfrm>
          <a:prstGeom prst="rect">
            <a:avLst/>
          </a:prstGeom>
          <a:noFill/>
        </p:spPr>
        <p:txBody>
          <a:bodyPr wrap="none" rtlCol="0">
            <a:spAutoFit/>
          </a:bodyPr>
          <a:lstStyle/>
          <a:p>
            <a:r>
              <a:rPr lang="uk-UA" sz="6000" dirty="0" smtClean="0">
                <a:solidFill>
                  <a:srgbClr val="FFC000"/>
                </a:solidFill>
                <a:latin typeface="Proxima Nova Rg" panose="02000506030000020004" pitchFamily="2" charset="0"/>
              </a:rPr>
              <a:t>8</a:t>
            </a:r>
            <a:endParaRPr lang="uk-UA" sz="6000" dirty="0">
              <a:solidFill>
                <a:srgbClr val="FFC000"/>
              </a:solidFill>
              <a:latin typeface="Proxima Nova Rg" panose="02000506030000020004" pitchFamily="2" charset="0"/>
            </a:endParaRPr>
          </a:p>
        </p:txBody>
      </p:sp>
      <p:sp>
        <p:nvSpPr>
          <p:cNvPr id="14" name="Прямоугольник 13"/>
          <p:cNvSpPr/>
          <p:nvPr/>
        </p:nvSpPr>
        <p:spPr>
          <a:xfrm>
            <a:off x="9950818" y="5491990"/>
            <a:ext cx="439544" cy="1015663"/>
          </a:xfrm>
          <a:prstGeom prst="rect">
            <a:avLst/>
          </a:prstGeom>
        </p:spPr>
        <p:txBody>
          <a:bodyPr wrap="none">
            <a:spAutoFit/>
          </a:bodyPr>
          <a:lstStyle/>
          <a:p>
            <a:pPr lvl="0"/>
            <a:r>
              <a:rPr lang="uk-UA" sz="6000" dirty="0" smtClean="0">
                <a:solidFill>
                  <a:srgbClr val="FFC000"/>
                </a:solidFill>
                <a:latin typeface="Proxima Nova Rg" panose="02000506030000020004" pitchFamily="2" charset="0"/>
              </a:rPr>
              <a:t>1</a:t>
            </a:r>
            <a:endParaRPr lang="uk-UA" sz="6000" dirty="0">
              <a:solidFill>
                <a:srgbClr val="FFC000"/>
              </a:solidFill>
              <a:latin typeface="Proxima Nova Rg" panose="02000506030000020004" pitchFamily="2" charset="0"/>
            </a:endParaRPr>
          </a:p>
        </p:txBody>
      </p:sp>
      <p:sp>
        <p:nvSpPr>
          <p:cNvPr id="15" name="Прямоугольник 14"/>
          <p:cNvSpPr/>
          <p:nvPr/>
        </p:nvSpPr>
        <p:spPr>
          <a:xfrm>
            <a:off x="9950819" y="4235778"/>
            <a:ext cx="694421" cy="1015663"/>
          </a:xfrm>
          <a:prstGeom prst="rect">
            <a:avLst/>
          </a:prstGeom>
        </p:spPr>
        <p:txBody>
          <a:bodyPr wrap="none">
            <a:spAutoFit/>
          </a:bodyPr>
          <a:lstStyle/>
          <a:p>
            <a:pPr lvl="0"/>
            <a:r>
              <a:rPr lang="uk-UA" sz="6000" dirty="0" smtClean="0">
                <a:solidFill>
                  <a:srgbClr val="FFC000"/>
                </a:solidFill>
                <a:latin typeface="Proxima Nova Rg" panose="02000506030000020004" pitchFamily="2" charset="0"/>
              </a:rPr>
              <a:t>25</a:t>
            </a:r>
            <a:endParaRPr lang="uk-UA" sz="6000" dirty="0">
              <a:solidFill>
                <a:srgbClr val="FFC000"/>
              </a:solidFill>
              <a:latin typeface="Proxima Nova Rg" panose="02000506030000020004" pitchFamily="2" charset="0"/>
            </a:endParaRPr>
          </a:p>
        </p:txBody>
      </p:sp>
      <p:sp>
        <p:nvSpPr>
          <p:cNvPr id="16" name="Прямоугольник 15"/>
          <p:cNvSpPr/>
          <p:nvPr/>
        </p:nvSpPr>
        <p:spPr>
          <a:xfrm>
            <a:off x="9950819" y="2025917"/>
            <a:ext cx="604653" cy="1015663"/>
          </a:xfrm>
          <a:prstGeom prst="rect">
            <a:avLst/>
          </a:prstGeom>
        </p:spPr>
        <p:txBody>
          <a:bodyPr wrap="none">
            <a:spAutoFit/>
          </a:bodyPr>
          <a:lstStyle/>
          <a:p>
            <a:pPr lvl="0"/>
            <a:r>
              <a:rPr lang="uk-UA" sz="6000" dirty="0">
                <a:solidFill>
                  <a:srgbClr val="FFC000"/>
                </a:solidFill>
                <a:latin typeface="Proxima Nova Rg" panose="02000506030000020004" pitchFamily="2" charset="0"/>
              </a:rPr>
              <a:t>9</a:t>
            </a:r>
          </a:p>
        </p:txBody>
      </p:sp>
      <p:cxnSp>
        <p:nvCxnSpPr>
          <p:cNvPr id="18" name="Прямая соединительная линия 17"/>
          <p:cNvCxnSpPr/>
          <p:nvPr/>
        </p:nvCxnSpPr>
        <p:spPr>
          <a:xfrm flipH="1">
            <a:off x="9165364" y="1916078"/>
            <a:ext cx="7096" cy="4535161"/>
          </a:xfrm>
          <a:prstGeom prst="line">
            <a:avLst/>
          </a:prstGeom>
          <a:ln w="19050">
            <a:solidFill>
              <a:srgbClr val="182947"/>
            </a:solidFill>
          </a:ln>
        </p:spPr>
        <p:style>
          <a:lnRef idx="1">
            <a:schemeClr val="dk1"/>
          </a:lnRef>
          <a:fillRef idx="0">
            <a:schemeClr val="dk1"/>
          </a:fillRef>
          <a:effectRef idx="0">
            <a:schemeClr val="dk1"/>
          </a:effectRef>
          <a:fontRef idx="minor">
            <a:schemeClr val="tx1"/>
          </a:fontRef>
        </p:style>
      </p:cxnSp>
      <p:sp>
        <p:nvSpPr>
          <p:cNvPr id="3" name="Прямоугольник 2"/>
          <p:cNvSpPr/>
          <p:nvPr/>
        </p:nvSpPr>
        <p:spPr>
          <a:xfrm>
            <a:off x="4211093" y="450369"/>
            <a:ext cx="3958556" cy="738664"/>
          </a:xfrm>
          <a:prstGeom prst="rect">
            <a:avLst/>
          </a:prstGeom>
        </p:spPr>
        <p:txBody>
          <a:bodyPr wrap="square">
            <a:spAutoFit/>
          </a:bodyPr>
          <a:lstStyle/>
          <a:p>
            <a:pPr lvl="0">
              <a:lnSpc>
                <a:spcPct val="150000"/>
              </a:lnSpc>
            </a:pPr>
            <a:r>
              <a:rPr lang="uk-UA" sz="2800" dirty="0">
                <a:solidFill>
                  <a:prstClr val="white"/>
                </a:solidFill>
                <a:latin typeface="Proxima Nova Lt" panose="02000506030000020004" pitchFamily="2" charset="0"/>
              </a:rPr>
              <a:t>Профілактичний облік</a:t>
            </a:r>
          </a:p>
        </p:txBody>
      </p:sp>
    </p:spTree>
    <p:extLst>
      <p:ext uri="{BB962C8B-B14F-4D97-AF65-F5344CB8AC3E}">
        <p14:creationId xmlns:p14="http://schemas.microsoft.com/office/powerpoint/2010/main" val="40714721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5492</TotalTime>
  <Words>456</Words>
  <Application>Microsoft Office PowerPoint</Application>
  <PresentationFormat>Произвольный</PresentationFormat>
  <Paragraphs>119</Paragraphs>
  <Slides>11</Slides>
  <Notes>5</Notes>
  <HiddenSlides>1</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TCPO</dc:creator>
  <cp:lastModifiedBy>Irina</cp:lastModifiedBy>
  <cp:revision>136</cp:revision>
  <cp:lastPrinted>2020-12-18T10:49:47Z</cp:lastPrinted>
  <dcterms:created xsi:type="dcterms:W3CDTF">2020-12-03T09:33:15Z</dcterms:created>
  <dcterms:modified xsi:type="dcterms:W3CDTF">2022-09-21T13:31:42Z</dcterms:modified>
</cp:coreProperties>
</file>